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Fjalla One"/>
      <p:regular r:id="rId69"/>
    </p:embeddedFont>
    <p:embeddedFont>
      <p:font typeface="Barlow Semi Condensed Medium"/>
      <p:regular r:id="rId70"/>
      <p:bold r:id="rId71"/>
      <p:italic r:id="rId72"/>
      <p:boldItalic r:id="rId73"/>
    </p:embeddedFont>
    <p:embeddedFont>
      <p:font typeface="Barlow Semi Condensed"/>
      <p:regular r:id="rId74"/>
      <p:bold r:id="rId75"/>
      <p:italic r:id="rId76"/>
      <p:boldItalic r:id="rId77"/>
    </p:embeddedFont>
    <p:embeddedFont>
      <p:font typeface="Barlow"/>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2" roundtripDataSignature="AMtx7mi3x7PR6jLrrgn1luNs4+4ZImdR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03303A-05B9-4DB7-A6EC-B54D78D694D9}">
  <a:tblStyle styleId="{CF03303A-05B9-4DB7-A6EC-B54D78D694D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italic.fntdata"/><Relationship Id="rId82" Type="http://customschemas.google.com/relationships/presentationmetadata" Target="metadata"/><Relationship Id="rId81"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SemiCondensedMedium-boldItalic.fntdata"/><Relationship Id="rId72" Type="http://schemas.openxmlformats.org/officeDocument/2006/relationships/font" Target="fonts/BarlowSemiCondensedMedium-italic.fntdata"/><Relationship Id="rId31" Type="http://schemas.openxmlformats.org/officeDocument/2006/relationships/slide" Target="slides/slide25.xml"/><Relationship Id="rId75" Type="http://schemas.openxmlformats.org/officeDocument/2006/relationships/font" Target="fonts/BarlowSemiCondensed-bold.fntdata"/><Relationship Id="rId30" Type="http://schemas.openxmlformats.org/officeDocument/2006/relationships/slide" Target="slides/slide24.xml"/><Relationship Id="rId74" Type="http://schemas.openxmlformats.org/officeDocument/2006/relationships/font" Target="fonts/BarlowSemiCondensed-regular.fntdata"/><Relationship Id="rId33" Type="http://schemas.openxmlformats.org/officeDocument/2006/relationships/slide" Target="slides/slide27.xml"/><Relationship Id="rId77" Type="http://schemas.openxmlformats.org/officeDocument/2006/relationships/font" Target="fonts/BarlowSemiCondensed-boldItalic.fntdata"/><Relationship Id="rId32" Type="http://schemas.openxmlformats.org/officeDocument/2006/relationships/slide" Target="slides/slide26.xml"/><Relationship Id="rId76" Type="http://schemas.openxmlformats.org/officeDocument/2006/relationships/font" Target="fonts/BarlowSemiCondensed-italic.fntdata"/><Relationship Id="rId35" Type="http://schemas.openxmlformats.org/officeDocument/2006/relationships/slide" Target="slides/slide29.xml"/><Relationship Id="rId79" Type="http://schemas.openxmlformats.org/officeDocument/2006/relationships/font" Target="fonts/Barlow-bold.fntdata"/><Relationship Id="rId34" Type="http://schemas.openxmlformats.org/officeDocument/2006/relationships/slide" Target="slides/slide28.xml"/><Relationship Id="rId78" Type="http://schemas.openxmlformats.org/officeDocument/2006/relationships/font" Target="fonts/Barlow-regular.fntdata"/><Relationship Id="rId71" Type="http://schemas.openxmlformats.org/officeDocument/2006/relationships/font" Target="fonts/BarlowSemiCondensedMedium-bold.fntdata"/><Relationship Id="rId70" Type="http://schemas.openxmlformats.org/officeDocument/2006/relationships/font" Target="fonts/BarlowSemiCondensed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jallaOn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Trong suốt bốn năm học, chúng ta thường được nghe về microservices trong lập trình hiện đại. Không còn các ứng dụng monolithic như xưa, xu hướng của lập trình hiện đại là phân tán (distributed) và hướng dịch vụ SOA.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Tuy nhiên, mình thấy chúng ta hay đề cập đến microservice là một giải pháp cho CNPM hiện đại nhưng chưa đi sâu vào việc sử dụng nó, ứng dụng nó trong thực tiễn như thế nào? Kiến trúc ra sao, lựa chọn services như thế nào,... Vì thế hôm nay mình muốn seminar về chủ đề này: Cloud Architecture &amp; Service Selection.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Đây là chủ đề hơi mạng tính lý thuyết, tuy nhiên nó không hề khô khan và là toàn là kiến thức thực tiễn, ít được dạy cũng như tiếp xúc khi các bạn đi làm. Hy vọng qua seminar này, các bạn sẽ có một cái nhìn tổng quan hơn về Cloud Computing, cũng như phương pháp xây dựng và phát triển hệ thống có thể sử dụng thực tế.</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3" name="Google Shape;14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Ở bước số 2 và số 3, cũng là bước quan trọng nhất: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Nếu chúng ta sử dụng cloud cho hệ thống của mình, chúng ta cần phải sử dụng những dịch vụ gì và liên kế chúng ra sao.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Tưởng tượng như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3" name="Google Shape;15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3" name="Google Shape;16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7" name="Google Shape;16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4" name="Google Shape;16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Đôi khi khách hàng của chúng ta không sử dụng ứng dụng một cách bình thường. Họ luôn ấn đủ thứ, và refresh rất nhiều lần mỗi khi một trang web load lâu.</a:t>
            </a:r>
            <a:endParaRPr/>
          </a:p>
          <a:p>
            <a:pPr indent="-298450" lvl="0" marL="457200" rtl="0" algn="l">
              <a:lnSpc>
                <a:spcPct val="100000"/>
              </a:lnSpc>
              <a:spcBef>
                <a:spcPts val="0"/>
              </a:spcBef>
              <a:spcAft>
                <a:spcPts val="0"/>
              </a:spcAft>
              <a:buSzPts val="1100"/>
              <a:buChar char="●"/>
            </a:pPr>
            <a:r>
              <a:rPr lang="en-US"/>
              <a:t>Có những thời điểm và những lúc khi có quả nhiều người sử dụng, hệ thống sẽ gây nên tính chậm trễ cao. Những trường hợp tệ hơn có thể dẫn đến sập hệ thống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6" name="Google Shape;16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8" name="Google Shape;168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Cách đây khoản 3 tuần, uber đã bị hack. Đây là cửa sổ aws console của một nhân viên hệ thống trong uber đã bị hacker đăng tải trên trang discord.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8" name="Google Shape;170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Và đây là linkedin của uber vào ngày hôm sau.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4" name="Google Shape;17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Khả năng mở rộng</a:t>
            </a:r>
            <a:endParaRPr/>
          </a:p>
          <a:p>
            <a:pPr indent="0" lvl="0" marL="0" rtl="0" algn="l">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Độ tin cậy </a:t>
            </a:r>
            <a:endParaRPr/>
          </a:p>
          <a:p>
            <a:pPr indent="0" lvl="0" marL="0" rtl="0" algn="l">
              <a:lnSpc>
                <a:spcPct val="100000"/>
              </a:lnSpc>
              <a:spcBef>
                <a:spcPts val="0"/>
              </a:spcBef>
              <a:spcAft>
                <a:spcPts val="0"/>
              </a:spcAft>
              <a:buSzPts val="1100"/>
              <a:buNone/>
            </a:pPr>
            <a:r>
              <a:rPr lang="en-US"/>
              <a:t>Chỉ cần một server sập, máy chủ và các service khác cùng chạy trên nó sẽ sập theo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Chi phí cao </a:t>
            </a:r>
            <a:endParaRPr/>
          </a:p>
          <a:p>
            <a:pPr indent="0" lvl="0" marL="0" rtl="0" algn="l">
              <a:lnSpc>
                <a:spcPct val="100000"/>
              </a:lnSpc>
              <a:spcBef>
                <a:spcPts val="0"/>
              </a:spcBef>
              <a:spcAft>
                <a:spcPts val="0"/>
              </a:spcAft>
              <a:buSzPts val="1100"/>
              <a:buNone/>
            </a:pPr>
            <a:r>
              <a:rPr lang="en-US"/>
              <a:t>Không sử dung vẫn phải trả tiền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Độ bảo mật thấp </a:t>
            </a:r>
            <a:endParaRPr/>
          </a:p>
          <a:p>
            <a:pPr indent="0" lvl="0" marL="0" rtl="0" algn="l">
              <a:lnSpc>
                <a:spcPct val="100000"/>
              </a:lnSpc>
              <a:spcBef>
                <a:spcPts val="0"/>
              </a:spcBef>
              <a:spcAft>
                <a:spcPts val="0"/>
              </a:spcAft>
              <a:buSzPts val="1100"/>
              <a:buNone/>
            </a:pPr>
            <a:r>
              <a:rPr lang="en-US"/>
              <a:t>Một số tang không có bảo mật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8" name="Google Shape;176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Nói tóm lại, Operation Excellence là khả năng vận hành tốt, có thể dễ dàng triển khai và phát triển. Nói nôm na, nó là nghĩa rộng hơn của CI/CD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5" name="Google Shape;180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2" name="Google Shape;181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7" name="Google Shape;181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3" name="Google Shape;182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9" name="Google Shape;182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5" name="Google Shape;183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Khả năng mở rộng</a:t>
            </a:r>
            <a:endParaRPr/>
          </a:p>
          <a:p>
            <a:pPr indent="0" lvl="0" marL="0" rtl="0" algn="l">
              <a:lnSpc>
                <a:spcPct val="100000"/>
              </a:lnSpc>
              <a:spcBef>
                <a:spcPts val="0"/>
              </a:spcBef>
              <a:spcAft>
                <a:spcPts val="0"/>
              </a:spcAft>
              <a:buSzPts val="1100"/>
              <a:buNone/>
            </a:pPr>
            <a:r>
              <a:rPr lang="en-US"/>
              <a:t>Muốn mở rộng hệ thống cần phải triển khai trên một máy chủ khác, đôi khi phải backup và chỉnh sửa lại ứng dụng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Độ tin cậy </a:t>
            </a:r>
            <a:endParaRPr/>
          </a:p>
          <a:p>
            <a:pPr indent="0" lvl="0" marL="0" rtl="0" algn="l">
              <a:lnSpc>
                <a:spcPct val="100000"/>
              </a:lnSpc>
              <a:spcBef>
                <a:spcPts val="0"/>
              </a:spcBef>
              <a:spcAft>
                <a:spcPts val="0"/>
              </a:spcAft>
              <a:buSzPts val="1100"/>
              <a:buNone/>
            </a:pPr>
            <a:r>
              <a:rPr lang="en-US"/>
              <a:t>Chỉ cần một server sập, máy chủ và các service khác cùng chạy trên nó sẽ sập theo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Chi phí cao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7" name="Google Shape;184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9" name="Google Shape;188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9" name="Google Shape;190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4" name="Google Shape;19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7161a8612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g17161a861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7" name="Google Shape;14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Để chúng ta có thể hiểu được cloud architecture và cách xây dựng nó, trước hết ta cần phải hiểu cloud computing là gì</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439" name="Shape 439"/>
        <p:cNvGrpSpPr/>
        <p:nvPr/>
      </p:nvGrpSpPr>
      <p:grpSpPr>
        <a:xfrm>
          <a:off x="0" y="0"/>
          <a:ext cx="0" cy="0"/>
          <a:chOff x="0" y="0"/>
          <a:chExt cx="0" cy="0"/>
        </a:xfrm>
      </p:grpSpPr>
      <p:sp>
        <p:nvSpPr>
          <p:cNvPr id="440" name="Google Shape;440;p72"/>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41" name="Google Shape;441;p72"/>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442" name="Google Shape;442;p72"/>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43" name="Google Shape;443;p72"/>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444" name="Google Shape;444;p72"/>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45" name="Google Shape;445;p72"/>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446" name="Google Shape;446;p72"/>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447" name="Google Shape;447;p72"/>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448" name="Google Shape;448;p72"/>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449" name="Google Shape;449;p72"/>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450" name="Google Shape;450;p72"/>
          <p:cNvGrpSpPr/>
          <p:nvPr/>
        </p:nvGrpSpPr>
        <p:grpSpPr>
          <a:xfrm flipH="1" rot="5400000">
            <a:off x="7407333" y="1284925"/>
            <a:ext cx="581800" cy="582350"/>
            <a:chOff x="8064275" y="887850"/>
            <a:chExt cx="581800" cy="582350"/>
          </a:xfrm>
        </p:grpSpPr>
        <p:sp>
          <p:nvSpPr>
            <p:cNvPr id="451" name="Google Shape;451;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72"/>
          <p:cNvGrpSpPr/>
          <p:nvPr/>
        </p:nvGrpSpPr>
        <p:grpSpPr>
          <a:xfrm flipH="1" rot="5400000">
            <a:off x="7869720" y="2754200"/>
            <a:ext cx="292025" cy="292575"/>
            <a:chOff x="7353050" y="316275"/>
            <a:chExt cx="292025" cy="292575"/>
          </a:xfrm>
        </p:grpSpPr>
        <p:sp>
          <p:nvSpPr>
            <p:cNvPr id="458" name="Google Shape;458;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72"/>
          <p:cNvGrpSpPr/>
          <p:nvPr/>
        </p:nvGrpSpPr>
        <p:grpSpPr>
          <a:xfrm flipH="1" rot="5400000">
            <a:off x="8012458" y="178175"/>
            <a:ext cx="175000" cy="175000"/>
            <a:chOff x="8792300" y="321275"/>
            <a:chExt cx="175000" cy="175000"/>
          </a:xfrm>
        </p:grpSpPr>
        <p:sp>
          <p:nvSpPr>
            <p:cNvPr id="463" name="Google Shape;463;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72"/>
          <p:cNvGrpSpPr/>
          <p:nvPr/>
        </p:nvGrpSpPr>
        <p:grpSpPr>
          <a:xfrm rot="5400000">
            <a:off x="7551683" y="3879926"/>
            <a:ext cx="293111" cy="293388"/>
            <a:chOff x="3164039" y="430875"/>
            <a:chExt cx="293111" cy="293388"/>
          </a:xfrm>
        </p:grpSpPr>
        <p:sp>
          <p:nvSpPr>
            <p:cNvPr id="468" name="Google Shape;468;p7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72"/>
          <p:cNvGrpSpPr/>
          <p:nvPr/>
        </p:nvGrpSpPr>
        <p:grpSpPr>
          <a:xfrm flipH="1" rot="5400000">
            <a:off x="8259052" y="323144"/>
            <a:ext cx="175013" cy="27000"/>
            <a:chOff x="5662375" y="212375"/>
            <a:chExt cx="175013" cy="27000"/>
          </a:xfrm>
        </p:grpSpPr>
        <p:sp>
          <p:nvSpPr>
            <p:cNvPr id="475" name="Google Shape;475;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8" name="Google Shape;478;p72"/>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479" name="Google Shape;479;p72"/>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480" name="Google Shape;480;p72"/>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481" name="Google Shape;481;p72"/>
          <p:cNvGrpSpPr/>
          <p:nvPr/>
        </p:nvGrpSpPr>
        <p:grpSpPr>
          <a:xfrm rot="5400000">
            <a:off x="621475" y="4062025"/>
            <a:ext cx="581800" cy="582350"/>
            <a:chOff x="8064275" y="887850"/>
            <a:chExt cx="581800" cy="582350"/>
          </a:xfrm>
        </p:grpSpPr>
        <p:sp>
          <p:nvSpPr>
            <p:cNvPr id="482" name="Google Shape;482;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 name="Google Shape;488;p72"/>
          <p:cNvGrpSpPr/>
          <p:nvPr/>
        </p:nvGrpSpPr>
        <p:grpSpPr>
          <a:xfrm rot="5400000">
            <a:off x="1482825" y="3350800"/>
            <a:ext cx="292025" cy="292575"/>
            <a:chOff x="7353050" y="316275"/>
            <a:chExt cx="292025" cy="292575"/>
          </a:xfrm>
        </p:grpSpPr>
        <p:sp>
          <p:nvSpPr>
            <p:cNvPr id="489" name="Google Shape;489;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72"/>
          <p:cNvGrpSpPr/>
          <p:nvPr/>
        </p:nvGrpSpPr>
        <p:grpSpPr>
          <a:xfrm rot="5400000">
            <a:off x="1595125" y="4790325"/>
            <a:ext cx="175000" cy="175000"/>
            <a:chOff x="8792300" y="321275"/>
            <a:chExt cx="175000" cy="175000"/>
          </a:xfrm>
        </p:grpSpPr>
        <p:sp>
          <p:nvSpPr>
            <p:cNvPr id="494" name="Google Shape;494;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7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4" name="Google Shape;504;p72"/>
          <p:cNvGrpSpPr/>
          <p:nvPr/>
        </p:nvGrpSpPr>
        <p:grpSpPr>
          <a:xfrm rot="5400000">
            <a:off x="1701119" y="1515381"/>
            <a:ext cx="175013" cy="27000"/>
            <a:chOff x="5662375" y="212375"/>
            <a:chExt cx="175013" cy="27000"/>
          </a:xfrm>
        </p:grpSpPr>
        <p:sp>
          <p:nvSpPr>
            <p:cNvPr id="505" name="Google Shape;505;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 name="Google Shape;508;p72"/>
          <p:cNvGrpSpPr/>
          <p:nvPr/>
        </p:nvGrpSpPr>
        <p:grpSpPr>
          <a:xfrm rot="5400000">
            <a:off x="1819519" y="4562081"/>
            <a:ext cx="175013" cy="27000"/>
            <a:chOff x="5662375" y="212375"/>
            <a:chExt cx="175013" cy="27000"/>
          </a:xfrm>
        </p:grpSpPr>
        <p:sp>
          <p:nvSpPr>
            <p:cNvPr id="509" name="Google Shape;509;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72"/>
          <p:cNvGrpSpPr/>
          <p:nvPr/>
        </p:nvGrpSpPr>
        <p:grpSpPr>
          <a:xfrm rot="5400000">
            <a:off x="408594" y="4140781"/>
            <a:ext cx="175013" cy="27000"/>
            <a:chOff x="5662375" y="212375"/>
            <a:chExt cx="175013" cy="27000"/>
          </a:xfrm>
        </p:grpSpPr>
        <p:sp>
          <p:nvSpPr>
            <p:cNvPr id="513" name="Google Shape;513;p7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516" name="Shape 516"/>
        <p:cNvGrpSpPr/>
        <p:nvPr/>
      </p:nvGrpSpPr>
      <p:grpSpPr>
        <a:xfrm>
          <a:off x="0" y="0"/>
          <a:ext cx="0" cy="0"/>
          <a:chOff x="0" y="0"/>
          <a:chExt cx="0" cy="0"/>
        </a:xfrm>
      </p:grpSpPr>
      <p:sp>
        <p:nvSpPr>
          <p:cNvPr id="517" name="Google Shape;517;p73"/>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18" name="Google Shape;518;p73"/>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19" name="Google Shape;519;p73"/>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20" name="Google Shape;520;p73"/>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21" name="Google Shape;521;p73"/>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22" name="Google Shape;522;p73"/>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23" name="Google Shape;523;p73"/>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524" name="Google Shape;524;p73"/>
          <p:cNvGrpSpPr/>
          <p:nvPr/>
        </p:nvGrpSpPr>
        <p:grpSpPr>
          <a:xfrm>
            <a:off x="261711" y="-1158"/>
            <a:ext cx="8550327" cy="3981600"/>
            <a:chOff x="261711" y="-1158"/>
            <a:chExt cx="8550327" cy="3981600"/>
          </a:xfrm>
        </p:grpSpPr>
        <p:cxnSp>
          <p:nvCxnSpPr>
            <p:cNvPr id="525" name="Google Shape;525;p73"/>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526" name="Google Shape;526;p73"/>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527" name="Google Shape;527;p73"/>
            <p:cNvGrpSpPr/>
            <p:nvPr/>
          </p:nvGrpSpPr>
          <p:grpSpPr>
            <a:xfrm rot="10800000">
              <a:off x="343275" y="3300779"/>
              <a:ext cx="344736" cy="345385"/>
              <a:chOff x="7353050" y="316275"/>
              <a:chExt cx="292025" cy="292575"/>
            </a:xfrm>
          </p:grpSpPr>
          <p:sp>
            <p:nvSpPr>
              <p:cNvPr id="528" name="Google Shape;528;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73"/>
            <p:cNvGrpSpPr/>
            <p:nvPr/>
          </p:nvGrpSpPr>
          <p:grpSpPr>
            <a:xfrm rot="10800000">
              <a:off x="8520013" y="714742"/>
              <a:ext cx="292025" cy="292575"/>
              <a:chOff x="7353050" y="316275"/>
              <a:chExt cx="292025" cy="292575"/>
            </a:xfrm>
          </p:grpSpPr>
          <p:sp>
            <p:nvSpPr>
              <p:cNvPr id="533" name="Google Shape;533;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73"/>
            <p:cNvGrpSpPr/>
            <p:nvPr/>
          </p:nvGrpSpPr>
          <p:grpSpPr>
            <a:xfrm rot="10800000">
              <a:off x="261711" y="465077"/>
              <a:ext cx="507562" cy="507984"/>
              <a:chOff x="8064275" y="887850"/>
              <a:chExt cx="581800" cy="582350"/>
            </a:xfrm>
          </p:grpSpPr>
          <p:sp>
            <p:nvSpPr>
              <p:cNvPr id="538" name="Google Shape;538;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544" name="Shape 544"/>
        <p:cNvGrpSpPr/>
        <p:nvPr/>
      </p:nvGrpSpPr>
      <p:grpSpPr>
        <a:xfrm>
          <a:off x="0" y="0"/>
          <a:ext cx="0" cy="0"/>
          <a:chOff x="0" y="0"/>
          <a:chExt cx="0" cy="0"/>
        </a:xfrm>
      </p:grpSpPr>
      <p:sp>
        <p:nvSpPr>
          <p:cNvPr id="545" name="Google Shape;545;p74"/>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46" name="Google Shape;546;p74"/>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547" name="Google Shape;547;p74"/>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548" name="Google Shape;548;p74"/>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549" name="Google Shape;549;p74"/>
          <p:cNvGrpSpPr/>
          <p:nvPr/>
        </p:nvGrpSpPr>
        <p:grpSpPr>
          <a:xfrm flipH="1">
            <a:off x="423750" y="125363"/>
            <a:ext cx="292025" cy="292575"/>
            <a:chOff x="7353050" y="316275"/>
            <a:chExt cx="292025" cy="292575"/>
          </a:xfrm>
        </p:grpSpPr>
        <p:sp>
          <p:nvSpPr>
            <p:cNvPr id="550" name="Google Shape;550;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74"/>
          <p:cNvGrpSpPr/>
          <p:nvPr/>
        </p:nvGrpSpPr>
        <p:grpSpPr>
          <a:xfrm>
            <a:off x="1638739" y="558163"/>
            <a:ext cx="293111" cy="293388"/>
            <a:chOff x="3164039" y="430875"/>
            <a:chExt cx="293111" cy="293388"/>
          </a:xfrm>
        </p:grpSpPr>
        <p:sp>
          <p:nvSpPr>
            <p:cNvPr id="555" name="Google Shape;555;p7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7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74"/>
          <p:cNvGrpSpPr/>
          <p:nvPr/>
        </p:nvGrpSpPr>
        <p:grpSpPr>
          <a:xfrm>
            <a:off x="1591750" y="362600"/>
            <a:ext cx="175013" cy="27000"/>
            <a:chOff x="5662375" y="212375"/>
            <a:chExt cx="175013" cy="27000"/>
          </a:xfrm>
        </p:grpSpPr>
        <p:sp>
          <p:nvSpPr>
            <p:cNvPr id="562" name="Google Shape;562;p7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65" name="Google Shape;565;p74"/>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566" name="Google Shape;566;p74"/>
          <p:cNvGrpSpPr/>
          <p:nvPr/>
        </p:nvGrpSpPr>
        <p:grpSpPr>
          <a:xfrm>
            <a:off x="7823875" y="202375"/>
            <a:ext cx="581800" cy="582350"/>
            <a:chOff x="8064275" y="887850"/>
            <a:chExt cx="581800" cy="582350"/>
          </a:xfrm>
        </p:grpSpPr>
        <p:sp>
          <p:nvSpPr>
            <p:cNvPr id="567" name="Google Shape;567;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74"/>
          <p:cNvGrpSpPr/>
          <p:nvPr/>
        </p:nvGrpSpPr>
        <p:grpSpPr>
          <a:xfrm flipH="1">
            <a:off x="8698650" y="1117488"/>
            <a:ext cx="292025" cy="292575"/>
            <a:chOff x="7353050" y="316275"/>
            <a:chExt cx="292025" cy="292575"/>
          </a:xfrm>
        </p:grpSpPr>
        <p:sp>
          <p:nvSpPr>
            <p:cNvPr id="574" name="Google Shape;574;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74"/>
          <p:cNvGrpSpPr/>
          <p:nvPr/>
        </p:nvGrpSpPr>
        <p:grpSpPr>
          <a:xfrm>
            <a:off x="8678350" y="1581800"/>
            <a:ext cx="175013" cy="27000"/>
            <a:chOff x="5662375" y="212375"/>
            <a:chExt cx="175013" cy="27000"/>
          </a:xfrm>
        </p:grpSpPr>
        <p:sp>
          <p:nvSpPr>
            <p:cNvPr id="579" name="Google Shape;579;p7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2" name="Shape 582"/>
        <p:cNvGrpSpPr/>
        <p:nvPr/>
      </p:nvGrpSpPr>
      <p:grpSpPr>
        <a:xfrm>
          <a:off x="0" y="0"/>
          <a:ext cx="0" cy="0"/>
          <a:chOff x="0" y="0"/>
          <a:chExt cx="0" cy="0"/>
        </a:xfrm>
      </p:grpSpPr>
      <p:grpSp>
        <p:nvGrpSpPr>
          <p:cNvPr id="583" name="Google Shape;583;p75"/>
          <p:cNvGrpSpPr/>
          <p:nvPr/>
        </p:nvGrpSpPr>
        <p:grpSpPr>
          <a:xfrm rot="10800000">
            <a:off x="1954823" y="1124844"/>
            <a:ext cx="5234354" cy="3069144"/>
            <a:chOff x="1098425" y="237675"/>
            <a:chExt cx="5358675" cy="5174750"/>
          </a:xfrm>
        </p:grpSpPr>
        <p:sp>
          <p:nvSpPr>
            <p:cNvPr id="584" name="Google Shape;584;p75"/>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5"/>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5"/>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7" name="Google Shape;587;p75"/>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588" name="Google Shape;588;p75"/>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589" name="Google Shape;589;p75"/>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590" name="Google Shape;590;p75"/>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591" name="Google Shape;591;p75"/>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592" name="Google Shape;592;p75"/>
          <p:cNvGrpSpPr/>
          <p:nvPr/>
        </p:nvGrpSpPr>
        <p:grpSpPr>
          <a:xfrm flipH="1" rot="5400000">
            <a:off x="7407333" y="1284925"/>
            <a:ext cx="581800" cy="582350"/>
            <a:chOff x="8064275" y="887850"/>
            <a:chExt cx="581800" cy="582350"/>
          </a:xfrm>
        </p:grpSpPr>
        <p:sp>
          <p:nvSpPr>
            <p:cNvPr id="593" name="Google Shape;593;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75"/>
          <p:cNvGrpSpPr/>
          <p:nvPr/>
        </p:nvGrpSpPr>
        <p:grpSpPr>
          <a:xfrm flipH="1" rot="5400000">
            <a:off x="7869720" y="2754200"/>
            <a:ext cx="292025" cy="292575"/>
            <a:chOff x="7353050" y="316275"/>
            <a:chExt cx="292025" cy="292575"/>
          </a:xfrm>
        </p:grpSpPr>
        <p:sp>
          <p:nvSpPr>
            <p:cNvPr id="600" name="Google Shape;600;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 name="Google Shape;604;p75"/>
          <p:cNvGrpSpPr/>
          <p:nvPr/>
        </p:nvGrpSpPr>
        <p:grpSpPr>
          <a:xfrm flipH="1" rot="5400000">
            <a:off x="8012458" y="178175"/>
            <a:ext cx="175000" cy="175000"/>
            <a:chOff x="8792300" y="321275"/>
            <a:chExt cx="175000" cy="175000"/>
          </a:xfrm>
        </p:grpSpPr>
        <p:sp>
          <p:nvSpPr>
            <p:cNvPr id="605" name="Google Shape;605;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75"/>
          <p:cNvGrpSpPr/>
          <p:nvPr/>
        </p:nvGrpSpPr>
        <p:grpSpPr>
          <a:xfrm rot="5400000">
            <a:off x="7551683" y="3879926"/>
            <a:ext cx="293111" cy="293388"/>
            <a:chOff x="3164039" y="430875"/>
            <a:chExt cx="293111" cy="293388"/>
          </a:xfrm>
        </p:grpSpPr>
        <p:sp>
          <p:nvSpPr>
            <p:cNvPr id="610" name="Google Shape;610;p7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75"/>
          <p:cNvGrpSpPr/>
          <p:nvPr/>
        </p:nvGrpSpPr>
        <p:grpSpPr>
          <a:xfrm flipH="1" rot="5400000">
            <a:off x="8259052" y="323144"/>
            <a:ext cx="175013" cy="27000"/>
            <a:chOff x="5662375" y="212375"/>
            <a:chExt cx="175013" cy="27000"/>
          </a:xfrm>
        </p:grpSpPr>
        <p:sp>
          <p:nvSpPr>
            <p:cNvPr id="617" name="Google Shape;617;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20" name="Google Shape;620;p75"/>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621" name="Google Shape;621;p75"/>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622" name="Google Shape;622;p75"/>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623" name="Google Shape;623;p75"/>
          <p:cNvGrpSpPr/>
          <p:nvPr/>
        </p:nvGrpSpPr>
        <p:grpSpPr>
          <a:xfrm rot="5400000">
            <a:off x="621475" y="4062025"/>
            <a:ext cx="581800" cy="582350"/>
            <a:chOff x="8064275" y="887850"/>
            <a:chExt cx="581800" cy="582350"/>
          </a:xfrm>
        </p:grpSpPr>
        <p:sp>
          <p:nvSpPr>
            <p:cNvPr id="624" name="Google Shape;624;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75"/>
          <p:cNvGrpSpPr/>
          <p:nvPr/>
        </p:nvGrpSpPr>
        <p:grpSpPr>
          <a:xfrm rot="5400000">
            <a:off x="1482825" y="3350800"/>
            <a:ext cx="292025" cy="292575"/>
            <a:chOff x="7353050" y="316275"/>
            <a:chExt cx="292025" cy="292575"/>
          </a:xfrm>
        </p:grpSpPr>
        <p:sp>
          <p:nvSpPr>
            <p:cNvPr id="631" name="Google Shape;631;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75"/>
          <p:cNvGrpSpPr/>
          <p:nvPr/>
        </p:nvGrpSpPr>
        <p:grpSpPr>
          <a:xfrm rot="5400000">
            <a:off x="1595125" y="4790325"/>
            <a:ext cx="175000" cy="175000"/>
            <a:chOff x="8792300" y="321275"/>
            <a:chExt cx="175000" cy="175000"/>
          </a:xfrm>
        </p:grpSpPr>
        <p:sp>
          <p:nvSpPr>
            <p:cNvPr id="636" name="Google Shape;636;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75"/>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5"/>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5"/>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5"/>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5"/>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5"/>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 name="Google Shape;646;p75"/>
          <p:cNvGrpSpPr/>
          <p:nvPr/>
        </p:nvGrpSpPr>
        <p:grpSpPr>
          <a:xfrm rot="5400000">
            <a:off x="1701119" y="1515381"/>
            <a:ext cx="175013" cy="27000"/>
            <a:chOff x="5662375" y="212375"/>
            <a:chExt cx="175013" cy="27000"/>
          </a:xfrm>
        </p:grpSpPr>
        <p:sp>
          <p:nvSpPr>
            <p:cNvPr id="647" name="Google Shape;647;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75"/>
          <p:cNvGrpSpPr/>
          <p:nvPr/>
        </p:nvGrpSpPr>
        <p:grpSpPr>
          <a:xfrm rot="5400000">
            <a:off x="1819519" y="4562081"/>
            <a:ext cx="175013" cy="27000"/>
            <a:chOff x="5662375" y="212375"/>
            <a:chExt cx="175013" cy="27000"/>
          </a:xfrm>
        </p:grpSpPr>
        <p:sp>
          <p:nvSpPr>
            <p:cNvPr id="651" name="Google Shape;651;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75"/>
          <p:cNvGrpSpPr/>
          <p:nvPr/>
        </p:nvGrpSpPr>
        <p:grpSpPr>
          <a:xfrm rot="5400000">
            <a:off x="408594" y="4140781"/>
            <a:ext cx="175013" cy="27000"/>
            <a:chOff x="5662375" y="212375"/>
            <a:chExt cx="175013" cy="27000"/>
          </a:xfrm>
        </p:grpSpPr>
        <p:sp>
          <p:nvSpPr>
            <p:cNvPr id="655" name="Google Shape;655;p7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75"/>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9" name="Shape 659"/>
        <p:cNvGrpSpPr/>
        <p:nvPr/>
      </p:nvGrpSpPr>
      <p:grpSpPr>
        <a:xfrm>
          <a:off x="0" y="0"/>
          <a:ext cx="0" cy="0"/>
          <a:chOff x="0" y="0"/>
          <a:chExt cx="0" cy="0"/>
        </a:xfrm>
      </p:grpSpPr>
      <p:sp>
        <p:nvSpPr>
          <p:cNvPr id="660" name="Google Shape;660;p76"/>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661" name="Google Shape;661;p76"/>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662" name="Google Shape;662;p76"/>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663" name="Google Shape;663;p76"/>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664" name="Google Shape;664;p76"/>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665" name="Google Shape;665;p76"/>
          <p:cNvGrpSpPr/>
          <p:nvPr/>
        </p:nvGrpSpPr>
        <p:grpSpPr>
          <a:xfrm>
            <a:off x="8064275" y="887850"/>
            <a:ext cx="581800" cy="582350"/>
            <a:chOff x="8064275" y="887850"/>
            <a:chExt cx="581800" cy="582350"/>
          </a:xfrm>
        </p:grpSpPr>
        <p:sp>
          <p:nvSpPr>
            <p:cNvPr id="666" name="Google Shape;666;p7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 name="Google Shape;672;p76"/>
          <p:cNvGrpSpPr/>
          <p:nvPr/>
        </p:nvGrpSpPr>
        <p:grpSpPr>
          <a:xfrm>
            <a:off x="7353050" y="316275"/>
            <a:ext cx="292025" cy="292575"/>
            <a:chOff x="7353050" y="316275"/>
            <a:chExt cx="292025" cy="292575"/>
          </a:xfrm>
        </p:grpSpPr>
        <p:sp>
          <p:nvSpPr>
            <p:cNvPr id="673" name="Google Shape;673;p7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7" name="Google Shape;677;p7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3" name="Google Shape;683;p76"/>
          <p:cNvGrpSpPr/>
          <p:nvPr/>
        </p:nvGrpSpPr>
        <p:grpSpPr>
          <a:xfrm>
            <a:off x="5443350" y="289275"/>
            <a:ext cx="175013" cy="27000"/>
            <a:chOff x="5662375" y="212375"/>
            <a:chExt cx="175013" cy="27000"/>
          </a:xfrm>
        </p:grpSpPr>
        <p:sp>
          <p:nvSpPr>
            <p:cNvPr id="684" name="Google Shape;684;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76"/>
          <p:cNvGrpSpPr/>
          <p:nvPr/>
        </p:nvGrpSpPr>
        <p:grpSpPr>
          <a:xfrm>
            <a:off x="8490050" y="170875"/>
            <a:ext cx="175013" cy="27000"/>
            <a:chOff x="5662375" y="212375"/>
            <a:chExt cx="175013" cy="27000"/>
          </a:xfrm>
        </p:grpSpPr>
        <p:sp>
          <p:nvSpPr>
            <p:cNvPr id="688" name="Google Shape;688;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76"/>
          <p:cNvGrpSpPr/>
          <p:nvPr/>
        </p:nvGrpSpPr>
        <p:grpSpPr>
          <a:xfrm>
            <a:off x="8068750" y="1581800"/>
            <a:ext cx="175013" cy="27000"/>
            <a:chOff x="5662375" y="212375"/>
            <a:chExt cx="175013" cy="27000"/>
          </a:xfrm>
        </p:grpSpPr>
        <p:sp>
          <p:nvSpPr>
            <p:cNvPr id="692" name="Google Shape;692;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5" name="Shape 695"/>
        <p:cNvGrpSpPr/>
        <p:nvPr/>
      </p:nvGrpSpPr>
      <p:grpSpPr>
        <a:xfrm>
          <a:off x="0" y="0"/>
          <a:ext cx="0" cy="0"/>
          <a:chOff x="0" y="0"/>
          <a:chExt cx="0" cy="0"/>
        </a:xfrm>
      </p:grpSpPr>
      <p:sp>
        <p:nvSpPr>
          <p:cNvPr id="696" name="Google Shape;696;p7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97" name="Google Shape;697;p7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698" name="Google Shape;698;p7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699" name="Google Shape;699;p7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700" name="Google Shape;700;p7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701" name="Google Shape;701;p77"/>
          <p:cNvGrpSpPr/>
          <p:nvPr/>
        </p:nvGrpSpPr>
        <p:grpSpPr>
          <a:xfrm flipH="1">
            <a:off x="499400" y="959675"/>
            <a:ext cx="581800" cy="582350"/>
            <a:chOff x="8064275" y="887850"/>
            <a:chExt cx="581800" cy="582350"/>
          </a:xfrm>
        </p:grpSpPr>
        <p:sp>
          <p:nvSpPr>
            <p:cNvPr id="702" name="Google Shape;702;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77"/>
          <p:cNvGrpSpPr/>
          <p:nvPr/>
        </p:nvGrpSpPr>
        <p:grpSpPr>
          <a:xfrm flipH="1">
            <a:off x="1500400" y="388100"/>
            <a:ext cx="292025" cy="292575"/>
            <a:chOff x="7353050" y="316275"/>
            <a:chExt cx="292025" cy="292575"/>
          </a:xfrm>
        </p:grpSpPr>
        <p:sp>
          <p:nvSpPr>
            <p:cNvPr id="709" name="Google Shape;709;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p7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p77"/>
          <p:cNvGrpSpPr/>
          <p:nvPr/>
        </p:nvGrpSpPr>
        <p:grpSpPr>
          <a:xfrm flipH="1">
            <a:off x="3527112" y="361100"/>
            <a:ext cx="175013" cy="27000"/>
            <a:chOff x="5662375" y="212375"/>
            <a:chExt cx="175013" cy="27000"/>
          </a:xfrm>
        </p:grpSpPr>
        <p:sp>
          <p:nvSpPr>
            <p:cNvPr id="720" name="Google Shape;720;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77"/>
          <p:cNvGrpSpPr/>
          <p:nvPr/>
        </p:nvGrpSpPr>
        <p:grpSpPr>
          <a:xfrm flipH="1">
            <a:off x="480412" y="242700"/>
            <a:ext cx="175013" cy="27000"/>
            <a:chOff x="5662375" y="212375"/>
            <a:chExt cx="175013" cy="27000"/>
          </a:xfrm>
        </p:grpSpPr>
        <p:sp>
          <p:nvSpPr>
            <p:cNvPr id="724" name="Google Shape;724;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 name="Google Shape;727;p77"/>
          <p:cNvGrpSpPr/>
          <p:nvPr/>
        </p:nvGrpSpPr>
        <p:grpSpPr>
          <a:xfrm flipH="1">
            <a:off x="901712" y="1653625"/>
            <a:ext cx="175013" cy="27000"/>
            <a:chOff x="5662375" y="212375"/>
            <a:chExt cx="175013" cy="27000"/>
          </a:xfrm>
        </p:grpSpPr>
        <p:sp>
          <p:nvSpPr>
            <p:cNvPr id="728" name="Google Shape;728;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31" name="Google Shape;731;p7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32" name="Google Shape;732;p7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33" name="Google Shape;733;p77"/>
          <p:cNvGrpSpPr/>
          <p:nvPr/>
        </p:nvGrpSpPr>
        <p:grpSpPr>
          <a:xfrm rot="10800000">
            <a:off x="499400" y="3940925"/>
            <a:ext cx="581800" cy="582350"/>
            <a:chOff x="8064275" y="887850"/>
            <a:chExt cx="581800" cy="582350"/>
          </a:xfrm>
        </p:grpSpPr>
        <p:sp>
          <p:nvSpPr>
            <p:cNvPr id="734" name="Google Shape;734;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77"/>
          <p:cNvGrpSpPr/>
          <p:nvPr/>
        </p:nvGrpSpPr>
        <p:grpSpPr>
          <a:xfrm rot="10800000">
            <a:off x="1819575" y="4586750"/>
            <a:ext cx="292025" cy="292575"/>
            <a:chOff x="7353050" y="316275"/>
            <a:chExt cx="292025" cy="292575"/>
          </a:xfrm>
        </p:grpSpPr>
        <p:sp>
          <p:nvSpPr>
            <p:cNvPr id="741" name="Google Shape;741;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 name="Google Shape;745;p77"/>
          <p:cNvGrpSpPr/>
          <p:nvPr/>
        </p:nvGrpSpPr>
        <p:grpSpPr>
          <a:xfrm rot="10800000">
            <a:off x="212525" y="4645550"/>
            <a:ext cx="175000" cy="175000"/>
            <a:chOff x="8792300" y="321275"/>
            <a:chExt cx="175000" cy="175000"/>
          </a:xfrm>
        </p:grpSpPr>
        <p:sp>
          <p:nvSpPr>
            <p:cNvPr id="746" name="Google Shape;746;p7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77"/>
          <p:cNvGrpSpPr/>
          <p:nvPr/>
        </p:nvGrpSpPr>
        <p:grpSpPr>
          <a:xfrm rot="10800000">
            <a:off x="480412" y="4852325"/>
            <a:ext cx="175013" cy="27000"/>
            <a:chOff x="5662375" y="212375"/>
            <a:chExt cx="175013" cy="27000"/>
          </a:xfrm>
        </p:grpSpPr>
        <p:sp>
          <p:nvSpPr>
            <p:cNvPr id="751" name="Google Shape;751;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77"/>
          <p:cNvGrpSpPr/>
          <p:nvPr/>
        </p:nvGrpSpPr>
        <p:grpSpPr>
          <a:xfrm rot="10800000">
            <a:off x="1054112" y="3898600"/>
            <a:ext cx="175013" cy="27000"/>
            <a:chOff x="5662375" y="212375"/>
            <a:chExt cx="175013" cy="27000"/>
          </a:xfrm>
        </p:grpSpPr>
        <p:sp>
          <p:nvSpPr>
            <p:cNvPr id="755" name="Google Shape;755;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758" name="Shape 758"/>
        <p:cNvGrpSpPr/>
        <p:nvPr/>
      </p:nvGrpSpPr>
      <p:grpSpPr>
        <a:xfrm>
          <a:off x="0" y="0"/>
          <a:ext cx="0" cy="0"/>
          <a:chOff x="0" y="0"/>
          <a:chExt cx="0" cy="0"/>
        </a:xfrm>
      </p:grpSpPr>
      <p:sp>
        <p:nvSpPr>
          <p:cNvPr id="759" name="Google Shape;759;p78"/>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760" name="Google Shape;760;p78"/>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761" name="Google Shape;761;p78"/>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US"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US"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US" sz="1100" u="none" cap="none" strike="noStrike">
                <a:solidFill>
                  <a:schemeClr val="dk2"/>
                </a:solidFill>
                <a:latin typeface="Barlow Semi Condensed"/>
                <a:ea typeface="Barlow Semi Condensed"/>
                <a:cs typeface="Barlow Semi Condensed"/>
                <a:sym typeface="Barlow Semi Condensed"/>
              </a:rPr>
              <a:t>, including icons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US" sz="1100" u="none" cap="none" strike="noStrike">
                <a:solidFill>
                  <a:schemeClr val="dk2"/>
                </a:solidFill>
                <a:latin typeface="Barlow Semi Condensed"/>
                <a:ea typeface="Barlow Semi Condensed"/>
                <a:cs typeface="Barlow Semi Condensed"/>
                <a:sym typeface="Barlow Semi Condensed"/>
              </a:rPr>
              <a:t>, infographics &amp; images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US" sz="1100" u="none" cap="none" strike="noStrike">
                <a:solidFill>
                  <a:schemeClr val="dk2"/>
                </a:solidFill>
                <a:latin typeface="Barlow Semi Condensed"/>
                <a:ea typeface="Barlow Semi Condensed"/>
                <a:cs typeface="Barlow Semi Condensed"/>
                <a:sym typeface="Barlow Semi Condensed"/>
              </a:rPr>
              <a:t> and illustrations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762" name="Google Shape;762;p78"/>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763" name="Google Shape;763;p78"/>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764" name="Google Shape;764;p78"/>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765" name="Google Shape;765;p78"/>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766" name="Google Shape;766;p78"/>
          <p:cNvGrpSpPr/>
          <p:nvPr/>
        </p:nvGrpSpPr>
        <p:grpSpPr>
          <a:xfrm flipH="1" rot="5400000">
            <a:off x="7407333" y="1284925"/>
            <a:ext cx="581800" cy="582350"/>
            <a:chOff x="8064275" y="887850"/>
            <a:chExt cx="581800" cy="582350"/>
          </a:xfrm>
        </p:grpSpPr>
        <p:sp>
          <p:nvSpPr>
            <p:cNvPr id="767" name="Google Shape;767;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 name="Google Shape;773;p78"/>
          <p:cNvGrpSpPr/>
          <p:nvPr/>
        </p:nvGrpSpPr>
        <p:grpSpPr>
          <a:xfrm flipH="1" rot="5400000">
            <a:off x="7869720" y="2754200"/>
            <a:ext cx="292025" cy="292575"/>
            <a:chOff x="7353050" y="316275"/>
            <a:chExt cx="292025" cy="292575"/>
          </a:xfrm>
        </p:grpSpPr>
        <p:sp>
          <p:nvSpPr>
            <p:cNvPr id="774" name="Google Shape;774;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 name="Google Shape;778;p78"/>
          <p:cNvGrpSpPr/>
          <p:nvPr/>
        </p:nvGrpSpPr>
        <p:grpSpPr>
          <a:xfrm flipH="1" rot="5400000">
            <a:off x="8012458" y="178175"/>
            <a:ext cx="175000" cy="175000"/>
            <a:chOff x="8792300" y="321275"/>
            <a:chExt cx="175000" cy="175000"/>
          </a:xfrm>
        </p:grpSpPr>
        <p:sp>
          <p:nvSpPr>
            <p:cNvPr id="779" name="Google Shape;779;p7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7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78"/>
          <p:cNvGrpSpPr/>
          <p:nvPr/>
        </p:nvGrpSpPr>
        <p:grpSpPr>
          <a:xfrm rot="5400000">
            <a:off x="7551683" y="3879926"/>
            <a:ext cx="293111" cy="293388"/>
            <a:chOff x="3164039" y="430875"/>
            <a:chExt cx="293111" cy="293388"/>
          </a:xfrm>
        </p:grpSpPr>
        <p:sp>
          <p:nvSpPr>
            <p:cNvPr id="784" name="Google Shape;784;p7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 name="Google Shape;790;p78"/>
          <p:cNvGrpSpPr/>
          <p:nvPr/>
        </p:nvGrpSpPr>
        <p:grpSpPr>
          <a:xfrm flipH="1" rot="5400000">
            <a:off x="8259052" y="323144"/>
            <a:ext cx="175013" cy="27000"/>
            <a:chOff x="5662375" y="212375"/>
            <a:chExt cx="175013" cy="27000"/>
          </a:xfrm>
        </p:grpSpPr>
        <p:sp>
          <p:nvSpPr>
            <p:cNvPr id="791" name="Google Shape;791;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94" name="Google Shape;794;p78"/>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795" name="Google Shape;795;p78"/>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796" name="Google Shape;796;p78"/>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797" name="Google Shape;797;p78"/>
          <p:cNvGrpSpPr/>
          <p:nvPr/>
        </p:nvGrpSpPr>
        <p:grpSpPr>
          <a:xfrm rot="5400000">
            <a:off x="621475" y="4062025"/>
            <a:ext cx="581800" cy="582350"/>
            <a:chOff x="8064275" y="887850"/>
            <a:chExt cx="581800" cy="582350"/>
          </a:xfrm>
        </p:grpSpPr>
        <p:sp>
          <p:nvSpPr>
            <p:cNvPr id="798" name="Google Shape;798;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 name="Google Shape;804;p78"/>
          <p:cNvGrpSpPr/>
          <p:nvPr/>
        </p:nvGrpSpPr>
        <p:grpSpPr>
          <a:xfrm rot="5400000">
            <a:off x="1482825" y="3350800"/>
            <a:ext cx="292025" cy="292575"/>
            <a:chOff x="7353050" y="316275"/>
            <a:chExt cx="292025" cy="292575"/>
          </a:xfrm>
        </p:grpSpPr>
        <p:sp>
          <p:nvSpPr>
            <p:cNvPr id="805" name="Google Shape;805;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78"/>
          <p:cNvGrpSpPr/>
          <p:nvPr/>
        </p:nvGrpSpPr>
        <p:grpSpPr>
          <a:xfrm rot="5400000">
            <a:off x="1595125" y="4790325"/>
            <a:ext cx="175000" cy="175000"/>
            <a:chOff x="8792300" y="321275"/>
            <a:chExt cx="175000" cy="175000"/>
          </a:xfrm>
        </p:grpSpPr>
        <p:sp>
          <p:nvSpPr>
            <p:cNvPr id="810" name="Google Shape;810;p7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4" name="Google Shape;814;p7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0" name="Google Shape;820;p78"/>
          <p:cNvGrpSpPr/>
          <p:nvPr/>
        </p:nvGrpSpPr>
        <p:grpSpPr>
          <a:xfrm rot="5400000">
            <a:off x="1701119" y="1515381"/>
            <a:ext cx="175013" cy="27000"/>
            <a:chOff x="5662375" y="212375"/>
            <a:chExt cx="175013" cy="27000"/>
          </a:xfrm>
        </p:grpSpPr>
        <p:sp>
          <p:nvSpPr>
            <p:cNvPr id="821" name="Google Shape;821;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 name="Google Shape;824;p78"/>
          <p:cNvGrpSpPr/>
          <p:nvPr/>
        </p:nvGrpSpPr>
        <p:grpSpPr>
          <a:xfrm rot="5400000">
            <a:off x="1819519" y="4562081"/>
            <a:ext cx="175013" cy="27000"/>
            <a:chOff x="5662375" y="212375"/>
            <a:chExt cx="175013" cy="27000"/>
          </a:xfrm>
        </p:grpSpPr>
        <p:sp>
          <p:nvSpPr>
            <p:cNvPr id="825" name="Google Shape;825;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p78"/>
          <p:cNvGrpSpPr/>
          <p:nvPr/>
        </p:nvGrpSpPr>
        <p:grpSpPr>
          <a:xfrm rot="5400000">
            <a:off x="408594" y="4140781"/>
            <a:ext cx="175013" cy="27000"/>
            <a:chOff x="5662375" y="212375"/>
            <a:chExt cx="175013" cy="27000"/>
          </a:xfrm>
        </p:grpSpPr>
        <p:sp>
          <p:nvSpPr>
            <p:cNvPr id="829" name="Google Shape;829;p7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832" name="Shape 832"/>
        <p:cNvGrpSpPr/>
        <p:nvPr/>
      </p:nvGrpSpPr>
      <p:grpSpPr>
        <a:xfrm>
          <a:off x="0" y="0"/>
          <a:ext cx="0" cy="0"/>
          <a:chOff x="0" y="0"/>
          <a:chExt cx="0" cy="0"/>
        </a:xfrm>
      </p:grpSpPr>
      <p:cxnSp>
        <p:nvCxnSpPr>
          <p:cNvPr id="833" name="Google Shape;833;p79"/>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834" name="Google Shape;834;p79"/>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835" name="Google Shape;835;p79"/>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836" name="Google Shape;836;p79"/>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837" name="Google Shape;837;p79"/>
          <p:cNvGrpSpPr/>
          <p:nvPr/>
        </p:nvGrpSpPr>
        <p:grpSpPr>
          <a:xfrm flipH="1" rot="5400000">
            <a:off x="7407333" y="1284925"/>
            <a:ext cx="581800" cy="582350"/>
            <a:chOff x="8064275" y="887850"/>
            <a:chExt cx="581800" cy="582350"/>
          </a:xfrm>
        </p:grpSpPr>
        <p:sp>
          <p:nvSpPr>
            <p:cNvPr id="838" name="Google Shape;838;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79"/>
          <p:cNvGrpSpPr/>
          <p:nvPr/>
        </p:nvGrpSpPr>
        <p:grpSpPr>
          <a:xfrm flipH="1" rot="5400000">
            <a:off x="7869720" y="2754200"/>
            <a:ext cx="292025" cy="292575"/>
            <a:chOff x="7353050" y="316275"/>
            <a:chExt cx="292025" cy="292575"/>
          </a:xfrm>
        </p:grpSpPr>
        <p:sp>
          <p:nvSpPr>
            <p:cNvPr id="845" name="Google Shape;845;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79"/>
          <p:cNvGrpSpPr/>
          <p:nvPr/>
        </p:nvGrpSpPr>
        <p:grpSpPr>
          <a:xfrm flipH="1" rot="5400000">
            <a:off x="8012458" y="178175"/>
            <a:ext cx="175000" cy="175000"/>
            <a:chOff x="8792300" y="321275"/>
            <a:chExt cx="175000" cy="175000"/>
          </a:xfrm>
        </p:grpSpPr>
        <p:sp>
          <p:nvSpPr>
            <p:cNvPr id="850" name="Google Shape;850;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p79"/>
          <p:cNvGrpSpPr/>
          <p:nvPr/>
        </p:nvGrpSpPr>
        <p:grpSpPr>
          <a:xfrm rot="5400000">
            <a:off x="7551683" y="3879926"/>
            <a:ext cx="293111" cy="293388"/>
            <a:chOff x="3164039" y="430875"/>
            <a:chExt cx="293111" cy="293388"/>
          </a:xfrm>
        </p:grpSpPr>
        <p:sp>
          <p:nvSpPr>
            <p:cNvPr id="855" name="Google Shape;855;p7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79"/>
          <p:cNvGrpSpPr/>
          <p:nvPr/>
        </p:nvGrpSpPr>
        <p:grpSpPr>
          <a:xfrm flipH="1" rot="5400000">
            <a:off x="8259052" y="323144"/>
            <a:ext cx="175013" cy="27000"/>
            <a:chOff x="5662375" y="212375"/>
            <a:chExt cx="175013" cy="27000"/>
          </a:xfrm>
        </p:grpSpPr>
        <p:sp>
          <p:nvSpPr>
            <p:cNvPr id="862" name="Google Shape;862;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65" name="Google Shape;865;p79"/>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866" name="Google Shape;866;p79"/>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867" name="Google Shape;867;p79"/>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868" name="Google Shape;868;p79"/>
          <p:cNvGrpSpPr/>
          <p:nvPr/>
        </p:nvGrpSpPr>
        <p:grpSpPr>
          <a:xfrm rot="5400000">
            <a:off x="621475" y="4062025"/>
            <a:ext cx="581800" cy="582350"/>
            <a:chOff x="8064275" y="887850"/>
            <a:chExt cx="581800" cy="582350"/>
          </a:xfrm>
        </p:grpSpPr>
        <p:sp>
          <p:nvSpPr>
            <p:cNvPr id="869" name="Google Shape;869;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79"/>
          <p:cNvGrpSpPr/>
          <p:nvPr/>
        </p:nvGrpSpPr>
        <p:grpSpPr>
          <a:xfrm rot="5400000">
            <a:off x="1482825" y="3350800"/>
            <a:ext cx="292025" cy="292575"/>
            <a:chOff x="7353050" y="316275"/>
            <a:chExt cx="292025" cy="292575"/>
          </a:xfrm>
        </p:grpSpPr>
        <p:sp>
          <p:nvSpPr>
            <p:cNvPr id="876" name="Google Shape;876;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 name="Google Shape;880;p79"/>
          <p:cNvGrpSpPr/>
          <p:nvPr/>
        </p:nvGrpSpPr>
        <p:grpSpPr>
          <a:xfrm rot="5400000">
            <a:off x="1595125" y="4790325"/>
            <a:ext cx="175000" cy="175000"/>
            <a:chOff x="8792300" y="321275"/>
            <a:chExt cx="175000" cy="175000"/>
          </a:xfrm>
        </p:grpSpPr>
        <p:sp>
          <p:nvSpPr>
            <p:cNvPr id="881" name="Google Shape;881;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p7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1" name="Google Shape;891;p79"/>
          <p:cNvGrpSpPr/>
          <p:nvPr/>
        </p:nvGrpSpPr>
        <p:grpSpPr>
          <a:xfrm rot="5400000">
            <a:off x="1701119" y="1515381"/>
            <a:ext cx="175013" cy="27000"/>
            <a:chOff x="5662375" y="212375"/>
            <a:chExt cx="175013" cy="27000"/>
          </a:xfrm>
        </p:grpSpPr>
        <p:sp>
          <p:nvSpPr>
            <p:cNvPr id="892" name="Google Shape;892;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 name="Google Shape;895;p79"/>
          <p:cNvGrpSpPr/>
          <p:nvPr/>
        </p:nvGrpSpPr>
        <p:grpSpPr>
          <a:xfrm rot="5400000">
            <a:off x="1819519" y="4562081"/>
            <a:ext cx="175013" cy="27000"/>
            <a:chOff x="5662375" y="212375"/>
            <a:chExt cx="175013" cy="27000"/>
          </a:xfrm>
        </p:grpSpPr>
        <p:sp>
          <p:nvSpPr>
            <p:cNvPr id="896" name="Google Shape;896;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79"/>
          <p:cNvGrpSpPr/>
          <p:nvPr/>
        </p:nvGrpSpPr>
        <p:grpSpPr>
          <a:xfrm rot="5400000">
            <a:off x="408594" y="4140781"/>
            <a:ext cx="175013" cy="27000"/>
            <a:chOff x="5662375" y="212375"/>
            <a:chExt cx="175013" cy="27000"/>
          </a:xfrm>
        </p:grpSpPr>
        <p:sp>
          <p:nvSpPr>
            <p:cNvPr id="900" name="Google Shape;900;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903" name="Shape 903"/>
        <p:cNvGrpSpPr/>
        <p:nvPr/>
      </p:nvGrpSpPr>
      <p:grpSpPr>
        <a:xfrm>
          <a:off x="0" y="0"/>
          <a:ext cx="0" cy="0"/>
          <a:chOff x="0" y="0"/>
          <a:chExt cx="0" cy="0"/>
        </a:xfrm>
      </p:grpSpPr>
      <p:grpSp>
        <p:nvGrpSpPr>
          <p:cNvPr id="904" name="Google Shape;904;p80"/>
          <p:cNvGrpSpPr/>
          <p:nvPr/>
        </p:nvGrpSpPr>
        <p:grpSpPr>
          <a:xfrm>
            <a:off x="261711" y="-1158"/>
            <a:ext cx="8550327" cy="3981600"/>
            <a:chOff x="261711" y="-1158"/>
            <a:chExt cx="8550327" cy="3981600"/>
          </a:xfrm>
        </p:grpSpPr>
        <p:cxnSp>
          <p:nvCxnSpPr>
            <p:cNvPr id="905" name="Google Shape;905;p80"/>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906" name="Google Shape;906;p80"/>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907" name="Google Shape;907;p80"/>
            <p:cNvGrpSpPr/>
            <p:nvPr/>
          </p:nvGrpSpPr>
          <p:grpSpPr>
            <a:xfrm rot="10800000">
              <a:off x="343275" y="3300779"/>
              <a:ext cx="344736" cy="345385"/>
              <a:chOff x="7353050" y="316275"/>
              <a:chExt cx="292025" cy="292575"/>
            </a:xfrm>
          </p:grpSpPr>
          <p:sp>
            <p:nvSpPr>
              <p:cNvPr id="908" name="Google Shape;908;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80"/>
            <p:cNvGrpSpPr/>
            <p:nvPr/>
          </p:nvGrpSpPr>
          <p:grpSpPr>
            <a:xfrm rot="10800000">
              <a:off x="8520013" y="714742"/>
              <a:ext cx="292025" cy="292575"/>
              <a:chOff x="7353050" y="316275"/>
              <a:chExt cx="292025" cy="292575"/>
            </a:xfrm>
          </p:grpSpPr>
          <p:sp>
            <p:nvSpPr>
              <p:cNvPr id="913" name="Google Shape;913;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80"/>
            <p:cNvGrpSpPr/>
            <p:nvPr/>
          </p:nvGrpSpPr>
          <p:grpSpPr>
            <a:xfrm rot="10800000">
              <a:off x="261711" y="465077"/>
              <a:ext cx="507562" cy="507984"/>
              <a:chOff x="8064275" y="887850"/>
              <a:chExt cx="581800" cy="582350"/>
            </a:xfrm>
          </p:grpSpPr>
          <p:sp>
            <p:nvSpPr>
              <p:cNvPr id="918" name="Google Shape;918;p8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8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924" name="Shape 924"/>
        <p:cNvGrpSpPr/>
        <p:nvPr/>
      </p:nvGrpSpPr>
      <p:grpSpPr>
        <a:xfrm>
          <a:off x="0" y="0"/>
          <a:ext cx="0" cy="0"/>
          <a:chOff x="0" y="0"/>
          <a:chExt cx="0" cy="0"/>
        </a:xfrm>
      </p:grpSpPr>
      <p:grpSp>
        <p:nvGrpSpPr>
          <p:cNvPr id="925" name="Google Shape;925;p81"/>
          <p:cNvGrpSpPr/>
          <p:nvPr/>
        </p:nvGrpSpPr>
        <p:grpSpPr>
          <a:xfrm>
            <a:off x="432850" y="0"/>
            <a:ext cx="8278300" cy="5165700"/>
            <a:chOff x="432850" y="0"/>
            <a:chExt cx="8278300" cy="5165700"/>
          </a:xfrm>
        </p:grpSpPr>
        <p:cxnSp>
          <p:nvCxnSpPr>
            <p:cNvPr id="926" name="Google Shape;926;p81"/>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927" name="Google Shape;927;p81"/>
            <p:cNvGrpSpPr/>
            <p:nvPr/>
          </p:nvGrpSpPr>
          <p:grpSpPr>
            <a:xfrm>
              <a:off x="8129350" y="4292175"/>
              <a:ext cx="581800" cy="582350"/>
              <a:chOff x="8064275" y="887850"/>
              <a:chExt cx="581800" cy="582350"/>
            </a:xfrm>
          </p:grpSpPr>
          <p:sp>
            <p:nvSpPr>
              <p:cNvPr id="928" name="Google Shape;928;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81"/>
            <p:cNvGrpSpPr/>
            <p:nvPr/>
          </p:nvGrpSpPr>
          <p:grpSpPr>
            <a:xfrm>
              <a:off x="8274238" y="3720600"/>
              <a:ext cx="292025" cy="292575"/>
              <a:chOff x="7353050" y="316275"/>
              <a:chExt cx="292025" cy="292575"/>
            </a:xfrm>
          </p:grpSpPr>
          <p:sp>
            <p:nvSpPr>
              <p:cNvPr id="935" name="Google Shape;935;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 name="Google Shape;939;p81"/>
            <p:cNvGrpSpPr/>
            <p:nvPr/>
          </p:nvGrpSpPr>
          <p:grpSpPr>
            <a:xfrm>
              <a:off x="8332763" y="3212475"/>
              <a:ext cx="175000" cy="175000"/>
              <a:chOff x="8792300" y="321275"/>
              <a:chExt cx="175000" cy="175000"/>
            </a:xfrm>
          </p:grpSpPr>
          <p:sp>
            <p:nvSpPr>
              <p:cNvPr id="940" name="Google Shape;940;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4" name="Google Shape;944;p81"/>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945" name="Google Shape;945;p81"/>
            <p:cNvGrpSpPr/>
            <p:nvPr/>
          </p:nvGrpSpPr>
          <p:grpSpPr>
            <a:xfrm rot="10800000">
              <a:off x="432850" y="291788"/>
              <a:ext cx="581800" cy="582350"/>
              <a:chOff x="8064275" y="887850"/>
              <a:chExt cx="581800" cy="582350"/>
            </a:xfrm>
          </p:grpSpPr>
          <p:sp>
            <p:nvSpPr>
              <p:cNvPr id="946" name="Google Shape;946;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81"/>
            <p:cNvGrpSpPr/>
            <p:nvPr/>
          </p:nvGrpSpPr>
          <p:grpSpPr>
            <a:xfrm rot="10800000">
              <a:off x="577738" y="1153138"/>
              <a:ext cx="292025" cy="292575"/>
              <a:chOff x="7353050" y="316275"/>
              <a:chExt cx="292025" cy="292575"/>
            </a:xfrm>
          </p:grpSpPr>
          <p:sp>
            <p:nvSpPr>
              <p:cNvPr id="953" name="Google Shape;953;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81"/>
            <p:cNvGrpSpPr/>
            <p:nvPr/>
          </p:nvGrpSpPr>
          <p:grpSpPr>
            <a:xfrm rot="10800000">
              <a:off x="636238" y="1778838"/>
              <a:ext cx="175000" cy="175000"/>
              <a:chOff x="8792300" y="321275"/>
              <a:chExt cx="175000" cy="175000"/>
            </a:xfrm>
          </p:grpSpPr>
          <p:sp>
            <p:nvSpPr>
              <p:cNvPr id="958" name="Google Shape;958;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2" name="Google Shape;962;p81"/>
            <p:cNvGrpSpPr/>
            <p:nvPr/>
          </p:nvGrpSpPr>
          <p:grpSpPr>
            <a:xfrm>
              <a:off x="432850" y="2003163"/>
              <a:ext cx="175013" cy="27000"/>
              <a:chOff x="5662375" y="212375"/>
              <a:chExt cx="175013" cy="27000"/>
            </a:xfrm>
          </p:grpSpPr>
          <p:sp>
            <p:nvSpPr>
              <p:cNvPr id="963" name="Google Shape;963;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81"/>
            <p:cNvGrpSpPr/>
            <p:nvPr/>
          </p:nvGrpSpPr>
          <p:grpSpPr>
            <a:xfrm>
              <a:off x="788100" y="208488"/>
              <a:ext cx="175013" cy="27000"/>
              <a:chOff x="5662375" y="212375"/>
              <a:chExt cx="175013" cy="27000"/>
            </a:xfrm>
          </p:grpSpPr>
          <p:sp>
            <p:nvSpPr>
              <p:cNvPr id="967" name="Google Shape;967;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81"/>
            <p:cNvGrpSpPr/>
            <p:nvPr/>
          </p:nvGrpSpPr>
          <p:grpSpPr>
            <a:xfrm>
              <a:off x="8129350" y="4988725"/>
              <a:ext cx="175013" cy="27000"/>
              <a:chOff x="5662375" y="212375"/>
              <a:chExt cx="175013" cy="27000"/>
            </a:xfrm>
          </p:grpSpPr>
          <p:sp>
            <p:nvSpPr>
              <p:cNvPr id="971" name="Google Shape;971;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81"/>
            <p:cNvGrpSpPr/>
            <p:nvPr/>
          </p:nvGrpSpPr>
          <p:grpSpPr>
            <a:xfrm>
              <a:off x="8497550" y="3429425"/>
              <a:ext cx="175013" cy="27000"/>
              <a:chOff x="5662375" y="212375"/>
              <a:chExt cx="175013" cy="27000"/>
            </a:xfrm>
          </p:grpSpPr>
          <p:sp>
            <p:nvSpPr>
              <p:cNvPr id="975" name="Google Shape;975;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8" name="Google Shape;978;p81"/>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979" name="Google Shape;979;p81"/>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980" name="Google Shape;980;p81"/>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1"/>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1"/>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1"/>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 name="Shape 8"/>
        <p:cNvGrpSpPr/>
        <p:nvPr/>
      </p:nvGrpSpPr>
      <p:grpSpPr>
        <a:xfrm>
          <a:off x="0" y="0"/>
          <a:ext cx="0" cy="0"/>
          <a:chOff x="0" y="0"/>
          <a:chExt cx="0" cy="0"/>
        </a:xfrm>
      </p:grpSpPr>
      <p:sp>
        <p:nvSpPr>
          <p:cNvPr id="9" name="Google Shape;9;p64"/>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0" name="Google Shape;10;p64"/>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 name="Google Shape;11;p64"/>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 name="Google Shape;12;p64"/>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3" name="Google Shape;13;p64"/>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4" name="Google Shape;14;p64"/>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5" name="Google Shape;15;p64"/>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6" name="Google Shape;16;p64"/>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7" name="Google Shape;17;p64"/>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8" name="Google Shape;18;p64"/>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 name="Google Shape;19;p64"/>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0" name="Google Shape;20;p64"/>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1" name="Google Shape;21;p64"/>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984" name="Shape 984"/>
        <p:cNvGrpSpPr/>
        <p:nvPr/>
      </p:nvGrpSpPr>
      <p:grpSpPr>
        <a:xfrm>
          <a:off x="0" y="0"/>
          <a:ext cx="0" cy="0"/>
          <a:chOff x="0" y="0"/>
          <a:chExt cx="0" cy="0"/>
        </a:xfrm>
      </p:grpSpPr>
      <p:grpSp>
        <p:nvGrpSpPr>
          <p:cNvPr id="985" name="Google Shape;985;p82"/>
          <p:cNvGrpSpPr/>
          <p:nvPr/>
        </p:nvGrpSpPr>
        <p:grpSpPr>
          <a:xfrm>
            <a:off x="-6867" y="-6625"/>
            <a:ext cx="9152342" cy="5102050"/>
            <a:chOff x="-6867" y="-6625"/>
            <a:chExt cx="9152342" cy="5102050"/>
          </a:xfrm>
        </p:grpSpPr>
        <p:cxnSp>
          <p:nvCxnSpPr>
            <p:cNvPr id="986" name="Google Shape;986;p82"/>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87" name="Google Shape;987;p82"/>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88" name="Google Shape;988;p82"/>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89" name="Google Shape;989;p82"/>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90" name="Google Shape;990;p82"/>
            <p:cNvGrpSpPr/>
            <p:nvPr/>
          </p:nvGrpSpPr>
          <p:grpSpPr>
            <a:xfrm flipH="1">
              <a:off x="1278333" y="4513075"/>
              <a:ext cx="581800" cy="582350"/>
              <a:chOff x="8064275" y="887850"/>
              <a:chExt cx="581800" cy="582350"/>
            </a:xfrm>
          </p:grpSpPr>
          <p:sp>
            <p:nvSpPr>
              <p:cNvPr id="991" name="Google Shape;991;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p82"/>
            <p:cNvGrpSpPr/>
            <p:nvPr/>
          </p:nvGrpSpPr>
          <p:grpSpPr>
            <a:xfrm flipH="1">
              <a:off x="2747608" y="4340463"/>
              <a:ext cx="292025" cy="292575"/>
              <a:chOff x="7353050" y="316275"/>
              <a:chExt cx="292025" cy="292575"/>
            </a:xfrm>
          </p:grpSpPr>
          <p:sp>
            <p:nvSpPr>
              <p:cNvPr id="998" name="Google Shape;998;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82"/>
            <p:cNvGrpSpPr/>
            <p:nvPr/>
          </p:nvGrpSpPr>
          <p:grpSpPr>
            <a:xfrm flipH="1">
              <a:off x="171308" y="4315025"/>
              <a:ext cx="175000" cy="175000"/>
              <a:chOff x="8792300" y="321275"/>
              <a:chExt cx="175000" cy="175000"/>
            </a:xfrm>
          </p:grpSpPr>
          <p:sp>
            <p:nvSpPr>
              <p:cNvPr id="1003" name="Google Shape;1003;p8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p82"/>
            <p:cNvGrpSpPr/>
            <p:nvPr/>
          </p:nvGrpSpPr>
          <p:grpSpPr>
            <a:xfrm>
              <a:off x="3873197" y="4657550"/>
              <a:ext cx="293111" cy="293388"/>
              <a:chOff x="3164039" y="430875"/>
              <a:chExt cx="293111" cy="293388"/>
            </a:xfrm>
          </p:grpSpPr>
          <p:sp>
            <p:nvSpPr>
              <p:cNvPr id="1008" name="Google Shape;1008;p8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82"/>
            <p:cNvGrpSpPr/>
            <p:nvPr/>
          </p:nvGrpSpPr>
          <p:grpSpPr>
            <a:xfrm flipH="1">
              <a:off x="242270" y="4142425"/>
              <a:ext cx="175013" cy="27000"/>
              <a:chOff x="5662375" y="212375"/>
              <a:chExt cx="175013" cy="27000"/>
            </a:xfrm>
          </p:grpSpPr>
          <p:sp>
            <p:nvSpPr>
              <p:cNvPr id="1015" name="Google Shape;1015;p8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18" name="Google Shape;1018;p82"/>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019" name="Google Shape;1019;p82"/>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20" name="Google Shape;1020;p82"/>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21" name="Google Shape;1021;p82"/>
            <p:cNvGrpSpPr/>
            <p:nvPr/>
          </p:nvGrpSpPr>
          <p:grpSpPr>
            <a:xfrm>
              <a:off x="8064275" y="1040250"/>
              <a:ext cx="581800" cy="582350"/>
              <a:chOff x="8064275" y="887850"/>
              <a:chExt cx="581800" cy="582350"/>
            </a:xfrm>
          </p:grpSpPr>
          <p:sp>
            <p:nvSpPr>
              <p:cNvPr id="1022" name="Google Shape;1022;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82"/>
            <p:cNvGrpSpPr/>
            <p:nvPr/>
          </p:nvGrpSpPr>
          <p:grpSpPr>
            <a:xfrm>
              <a:off x="7353050" y="316275"/>
              <a:ext cx="292025" cy="292575"/>
              <a:chOff x="7353050" y="316275"/>
              <a:chExt cx="292025" cy="292575"/>
            </a:xfrm>
          </p:grpSpPr>
          <p:sp>
            <p:nvSpPr>
              <p:cNvPr id="1029" name="Google Shape;1029;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3" name="Google Shape;1033;p82"/>
            <p:cNvGrpSpPr/>
            <p:nvPr/>
          </p:nvGrpSpPr>
          <p:grpSpPr>
            <a:xfrm>
              <a:off x="8792300" y="321275"/>
              <a:ext cx="175000" cy="175000"/>
              <a:chOff x="8792300" y="321275"/>
              <a:chExt cx="175000" cy="175000"/>
            </a:xfrm>
          </p:grpSpPr>
          <p:sp>
            <p:nvSpPr>
              <p:cNvPr id="1034" name="Google Shape;1034;p8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8" name="Google Shape;1038;p8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4" name="Google Shape;1044;p82"/>
            <p:cNvGrpSpPr/>
            <p:nvPr/>
          </p:nvGrpSpPr>
          <p:grpSpPr>
            <a:xfrm>
              <a:off x="8490050" y="170875"/>
              <a:ext cx="175013" cy="27000"/>
              <a:chOff x="5662375" y="212375"/>
              <a:chExt cx="175013" cy="27000"/>
            </a:xfrm>
          </p:grpSpPr>
          <p:sp>
            <p:nvSpPr>
              <p:cNvPr id="1045" name="Google Shape;1045;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82"/>
            <p:cNvGrpSpPr/>
            <p:nvPr/>
          </p:nvGrpSpPr>
          <p:grpSpPr>
            <a:xfrm>
              <a:off x="8678350" y="1658000"/>
              <a:ext cx="175013" cy="27000"/>
              <a:chOff x="5662375" y="212375"/>
              <a:chExt cx="175013" cy="27000"/>
            </a:xfrm>
          </p:grpSpPr>
          <p:sp>
            <p:nvSpPr>
              <p:cNvPr id="1049" name="Google Shape;1049;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65"/>
          <p:cNvGrpSpPr/>
          <p:nvPr/>
        </p:nvGrpSpPr>
        <p:grpSpPr>
          <a:xfrm>
            <a:off x="2132649" y="713253"/>
            <a:ext cx="4878702" cy="3717004"/>
            <a:chOff x="399425" y="238125"/>
            <a:chExt cx="6810025" cy="5187000"/>
          </a:xfrm>
        </p:grpSpPr>
        <p:sp>
          <p:nvSpPr>
            <p:cNvPr id="24" name="Google Shape;24;p65"/>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5"/>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65"/>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65"/>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28" name="Google Shape;28;p65"/>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9" name="Google Shape;29;p65"/>
          <p:cNvGrpSpPr/>
          <p:nvPr/>
        </p:nvGrpSpPr>
        <p:grpSpPr>
          <a:xfrm>
            <a:off x="432850" y="0"/>
            <a:ext cx="8278300" cy="5165700"/>
            <a:chOff x="432850" y="0"/>
            <a:chExt cx="8278300" cy="5165700"/>
          </a:xfrm>
        </p:grpSpPr>
        <p:cxnSp>
          <p:nvCxnSpPr>
            <p:cNvPr id="30" name="Google Shape;30;p65"/>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1" name="Google Shape;31;p65"/>
            <p:cNvGrpSpPr/>
            <p:nvPr/>
          </p:nvGrpSpPr>
          <p:grpSpPr>
            <a:xfrm>
              <a:off x="8129350" y="4292175"/>
              <a:ext cx="581800" cy="582350"/>
              <a:chOff x="8064275" y="887850"/>
              <a:chExt cx="581800" cy="582350"/>
            </a:xfrm>
          </p:grpSpPr>
          <p:sp>
            <p:nvSpPr>
              <p:cNvPr id="32" name="Google Shape;32;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65"/>
            <p:cNvGrpSpPr/>
            <p:nvPr/>
          </p:nvGrpSpPr>
          <p:grpSpPr>
            <a:xfrm>
              <a:off x="8274238" y="3720600"/>
              <a:ext cx="292025" cy="292575"/>
              <a:chOff x="7353050" y="316275"/>
              <a:chExt cx="292025" cy="292575"/>
            </a:xfrm>
          </p:grpSpPr>
          <p:sp>
            <p:nvSpPr>
              <p:cNvPr id="39" name="Google Shape;39;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65"/>
            <p:cNvGrpSpPr/>
            <p:nvPr/>
          </p:nvGrpSpPr>
          <p:grpSpPr>
            <a:xfrm>
              <a:off x="8332763" y="3212475"/>
              <a:ext cx="175000" cy="175000"/>
              <a:chOff x="8792300" y="321275"/>
              <a:chExt cx="175000" cy="175000"/>
            </a:xfrm>
          </p:grpSpPr>
          <p:sp>
            <p:nvSpPr>
              <p:cNvPr id="44" name="Google Shape;44;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 name="Google Shape;48;p65"/>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49" name="Google Shape;49;p65"/>
            <p:cNvGrpSpPr/>
            <p:nvPr/>
          </p:nvGrpSpPr>
          <p:grpSpPr>
            <a:xfrm rot="10800000">
              <a:off x="432850" y="291788"/>
              <a:ext cx="581800" cy="582350"/>
              <a:chOff x="8064275" y="887850"/>
              <a:chExt cx="581800" cy="582350"/>
            </a:xfrm>
          </p:grpSpPr>
          <p:sp>
            <p:nvSpPr>
              <p:cNvPr id="50" name="Google Shape;50;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 name="Google Shape;56;p65"/>
            <p:cNvGrpSpPr/>
            <p:nvPr/>
          </p:nvGrpSpPr>
          <p:grpSpPr>
            <a:xfrm rot="10800000">
              <a:off x="577738" y="1153138"/>
              <a:ext cx="292025" cy="292575"/>
              <a:chOff x="7353050" y="316275"/>
              <a:chExt cx="292025" cy="292575"/>
            </a:xfrm>
          </p:grpSpPr>
          <p:sp>
            <p:nvSpPr>
              <p:cNvPr id="57" name="Google Shape;57;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65"/>
            <p:cNvGrpSpPr/>
            <p:nvPr/>
          </p:nvGrpSpPr>
          <p:grpSpPr>
            <a:xfrm rot="10800000">
              <a:off x="636238" y="1778838"/>
              <a:ext cx="175000" cy="175000"/>
              <a:chOff x="8792300" y="321275"/>
              <a:chExt cx="175000" cy="175000"/>
            </a:xfrm>
          </p:grpSpPr>
          <p:sp>
            <p:nvSpPr>
              <p:cNvPr id="62" name="Google Shape;62;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65"/>
            <p:cNvGrpSpPr/>
            <p:nvPr/>
          </p:nvGrpSpPr>
          <p:grpSpPr>
            <a:xfrm>
              <a:off x="432850" y="2003163"/>
              <a:ext cx="175013" cy="27000"/>
              <a:chOff x="5662375" y="212375"/>
              <a:chExt cx="175013" cy="27000"/>
            </a:xfrm>
          </p:grpSpPr>
          <p:sp>
            <p:nvSpPr>
              <p:cNvPr id="67" name="Google Shape;67;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65"/>
            <p:cNvGrpSpPr/>
            <p:nvPr/>
          </p:nvGrpSpPr>
          <p:grpSpPr>
            <a:xfrm>
              <a:off x="788100" y="208488"/>
              <a:ext cx="175013" cy="27000"/>
              <a:chOff x="5662375" y="212375"/>
              <a:chExt cx="175013" cy="27000"/>
            </a:xfrm>
          </p:grpSpPr>
          <p:sp>
            <p:nvSpPr>
              <p:cNvPr id="71" name="Google Shape;71;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65"/>
            <p:cNvGrpSpPr/>
            <p:nvPr/>
          </p:nvGrpSpPr>
          <p:grpSpPr>
            <a:xfrm>
              <a:off x="8129350" y="4988725"/>
              <a:ext cx="175013" cy="27000"/>
              <a:chOff x="5662375" y="212375"/>
              <a:chExt cx="175013" cy="27000"/>
            </a:xfrm>
          </p:grpSpPr>
          <p:sp>
            <p:nvSpPr>
              <p:cNvPr id="75" name="Google Shape;75;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65"/>
            <p:cNvGrpSpPr/>
            <p:nvPr/>
          </p:nvGrpSpPr>
          <p:grpSpPr>
            <a:xfrm>
              <a:off x="8497550" y="3429425"/>
              <a:ext cx="175013" cy="27000"/>
              <a:chOff x="5662375" y="212375"/>
              <a:chExt cx="175013" cy="27000"/>
            </a:xfrm>
          </p:grpSpPr>
          <p:sp>
            <p:nvSpPr>
              <p:cNvPr id="79" name="Google Shape;79;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2" name="Google Shape;82;p65"/>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83" name="Google Shape;83;p65"/>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84" name="Google Shape;84;p6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88" name="Shape 88"/>
        <p:cNvGrpSpPr/>
        <p:nvPr/>
      </p:nvGrpSpPr>
      <p:grpSpPr>
        <a:xfrm>
          <a:off x="0" y="0"/>
          <a:ext cx="0" cy="0"/>
          <a:chOff x="0" y="0"/>
          <a:chExt cx="0" cy="0"/>
        </a:xfrm>
      </p:grpSpPr>
      <p:sp>
        <p:nvSpPr>
          <p:cNvPr id="89" name="Google Shape;89;p66"/>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0" name="Google Shape;90;p66"/>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1" name="Google Shape;91;p66"/>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92" name="Google Shape;92;p66"/>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93" name="Google Shape;93;p66"/>
          <p:cNvGrpSpPr/>
          <p:nvPr/>
        </p:nvGrpSpPr>
        <p:grpSpPr>
          <a:xfrm flipH="1">
            <a:off x="300738" y="4167800"/>
            <a:ext cx="292025" cy="292575"/>
            <a:chOff x="7353050" y="316275"/>
            <a:chExt cx="292025" cy="292575"/>
          </a:xfrm>
        </p:grpSpPr>
        <p:sp>
          <p:nvSpPr>
            <p:cNvPr id="94" name="Google Shape;94;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 name="Google Shape;98;p66"/>
          <p:cNvGrpSpPr/>
          <p:nvPr/>
        </p:nvGrpSpPr>
        <p:grpSpPr>
          <a:xfrm>
            <a:off x="148789" y="3224300"/>
            <a:ext cx="293111" cy="293388"/>
            <a:chOff x="3164039" y="430875"/>
            <a:chExt cx="293111" cy="293388"/>
          </a:xfrm>
        </p:grpSpPr>
        <p:sp>
          <p:nvSpPr>
            <p:cNvPr id="99" name="Google Shape;99;p6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 name="Google Shape;105;p66"/>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06" name="Google Shape;106;p66"/>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07" name="Google Shape;107;p66"/>
          <p:cNvGrpSpPr/>
          <p:nvPr/>
        </p:nvGrpSpPr>
        <p:grpSpPr>
          <a:xfrm>
            <a:off x="8064275" y="526925"/>
            <a:ext cx="581800" cy="582350"/>
            <a:chOff x="8064275" y="887850"/>
            <a:chExt cx="581800" cy="582350"/>
          </a:xfrm>
        </p:grpSpPr>
        <p:sp>
          <p:nvSpPr>
            <p:cNvPr id="108" name="Google Shape;108;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66"/>
          <p:cNvGrpSpPr/>
          <p:nvPr/>
        </p:nvGrpSpPr>
        <p:grpSpPr>
          <a:xfrm>
            <a:off x="7033875" y="170875"/>
            <a:ext cx="292025" cy="292575"/>
            <a:chOff x="7353050" y="316275"/>
            <a:chExt cx="292025" cy="292575"/>
          </a:xfrm>
        </p:grpSpPr>
        <p:sp>
          <p:nvSpPr>
            <p:cNvPr id="115" name="Google Shape;115;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66"/>
          <p:cNvGrpSpPr/>
          <p:nvPr/>
        </p:nvGrpSpPr>
        <p:grpSpPr>
          <a:xfrm>
            <a:off x="8757950" y="229650"/>
            <a:ext cx="175000" cy="175000"/>
            <a:chOff x="8792300" y="321275"/>
            <a:chExt cx="175000" cy="175000"/>
          </a:xfrm>
        </p:grpSpPr>
        <p:sp>
          <p:nvSpPr>
            <p:cNvPr id="120" name="Google Shape;120;p6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66"/>
          <p:cNvGrpSpPr/>
          <p:nvPr/>
        </p:nvGrpSpPr>
        <p:grpSpPr>
          <a:xfrm>
            <a:off x="8490050" y="170875"/>
            <a:ext cx="175013" cy="27000"/>
            <a:chOff x="5662375" y="212375"/>
            <a:chExt cx="175013" cy="27000"/>
          </a:xfrm>
        </p:grpSpPr>
        <p:sp>
          <p:nvSpPr>
            <p:cNvPr id="125" name="Google Shape;125;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p66"/>
          <p:cNvGrpSpPr/>
          <p:nvPr/>
        </p:nvGrpSpPr>
        <p:grpSpPr>
          <a:xfrm>
            <a:off x="7916350" y="1124600"/>
            <a:ext cx="175013" cy="27000"/>
            <a:chOff x="5662375" y="212375"/>
            <a:chExt cx="175013" cy="27000"/>
          </a:xfrm>
        </p:grpSpPr>
        <p:sp>
          <p:nvSpPr>
            <p:cNvPr id="129" name="Google Shape;129;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32" name="Shape 132"/>
        <p:cNvGrpSpPr/>
        <p:nvPr/>
      </p:nvGrpSpPr>
      <p:grpSpPr>
        <a:xfrm>
          <a:off x="0" y="0"/>
          <a:ext cx="0" cy="0"/>
          <a:chOff x="0" y="0"/>
          <a:chExt cx="0" cy="0"/>
        </a:xfrm>
      </p:grpSpPr>
      <p:sp>
        <p:nvSpPr>
          <p:cNvPr id="133" name="Google Shape;133;p67"/>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34" name="Google Shape;134;p67"/>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135" name="Google Shape;135;p67"/>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136" name="Google Shape;136;p67"/>
          <p:cNvGrpSpPr/>
          <p:nvPr/>
        </p:nvGrpSpPr>
        <p:grpSpPr>
          <a:xfrm flipH="1">
            <a:off x="431725" y="4183775"/>
            <a:ext cx="292025" cy="292575"/>
            <a:chOff x="7353050" y="316275"/>
            <a:chExt cx="292025" cy="292575"/>
          </a:xfrm>
        </p:grpSpPr>
        <p:sp>
          <p:nvSpPr>
            <p:cNvPr id="137" name="Google Shape;137;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67"/>
          <p:cNvGrpSpPr/>
          <p:nvPr/>
        </p:nvGrpSpPr>
        <p:grpSpPr>
          <a:xfrm>
            <a:off x="1075789" y="4604675"/>
            <a:ext cx="293111" cy="293388"/>
            <a:chOff x="3164039" y="430875"/>
            <a:chExt cx="293111" cy="293388"/>
          </a:xfrm>
        </p:grpSpPr>
        <p:sp>
          <p:nvSpPr>
            <p:cNvPr id="142" name="Google Shape;142;p6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8" name="Google Shape;148;p67"/>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49" name="Google Shape;149;p67"/>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50" name="Google Shape;150;p67"/>
          <p:cNvGrpSpPr/>
          <p:nvPr/>
        </p:nvGrpSpPr>
        <p:grpSpPr>
          <a:xfrm>
            <a:off x="8064275" y="526925"/>
            <a:ext cx="581800" cy="582350"/>
            <a:chOff x="8064275" y="887850"/>
            <a:chExt cx="581800" cy="582350"/>
          </a:xfrm>
        </p:grpSpPr>
        <p:sp>
          <p:nvSpPr>
            <p:cNvPr id="151" name="Google Shape;151;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67"/>
          <p:cNvGrpSpPr/>
          <p:nvPr/>
        </p:nvGrpSpPr>
        <p:grpSpPr>
          <a:xfrm>
            <a:off x="7033875" y="170875"/>
            <a:ext cx="292025" cy="292575"/>
            <a:chOff x="7353050" y="316275"/>
            <a:chExt cx="292025" cy="292575"/>
          </a:xfrm>
        </p:grpSpPr>
        <p:sp>
          <p:nvSpPr>
            <p:cNvPr id="158" name="Google Shape;158;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67"/>
          <p:cNvGrpSpPr/>
          <p:nvPr/>
        </p:nvGrpSpPr>
        <p:grpSpPr>
          <a:xfrm>
            <a:off x="8757950" y="229650"/>
            <a:ext cx="175000" cy="175000"/>
            <a:chOff x="8792300" y="321275"/>
            <a:chExt cx="175000" cy="175000"/>
          </a:xfrm>
        </p:grpSpPr>
        <p:sp>
          <p:nvSpPr>
            <p:cNvPr id="163" name="Google Shape;163;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67"/>
          <p:cNvGrpSpPr/>
          <p:nvPr/>
        </p:nvGrpSpPr>
        <p:grpSpPr>
          <a:xfrm>
            <a:off x="8490050" y="170875"/>
            <a:ext cx="175013" cy="27000"/>
            <a:chOff x="5662375" y="212375"/>
            <a:chExt cx="175013" cy="27000"/>
          </a:xfrm>
        </p:grpSpPr>
        <p:sp>
          <p:nvSpPr>
            <p:cNvPr id="168" name="Google Shape;168;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67"/>
          <p:cNvGrpSpPr/>
          <p:nvPr/>
        </p:nvGrpSpPr>
        <p:grpSpPr>
          <a:xfrm>
            <a:off x="7916350" y="1124600"/>
            <a:ext cx="175013" cy="27000"/>
            <a:chOff x="5662375" y="212375"/>
            <a:chExt cx="175013" cy="27000"/>
          </a:xfrm>
        </p:grpSpPr>
        <p:sp>
          <p:nvSpPr>
            <p:cNvPr id="172" name="Google Shape;172;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grpSp>
        <p:nvGrpSpPr>
          <p:cNvPr id="176" name="Google Shape;176;p68"/>
          <p:cNvGrpSpPr/>
          <p:nvPr/>
        </p:nvGrpSpPr>
        <p:grpSpPr>
          <a:xfrm>
            <a:off x="1349626" y="598417"/>
            <a:ext cx="6453730" cy="3631136"/>
            <a:chOff x="365750" y="1285025"/>
            <a:chExt cx="6934275" cy="3315500"/>
          </a:xfrm>
        </p:grpSpPr>
        <p:sp>
          <p:nvSpPr>
            <p:cNvPr id="177" name="Google Shape;177;p6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68"/>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80" name="Google Shape;180;p68"/>
          <p:cNvGrpSpPr/>
          <p:nvPr/>
        </p:nvGrpSpPr>
        <p:grpSpPr>
          <a:xfrm>
            <a:off x="-6867" y="-6625"/>
            <a:ext cx="9152342" cy="5102050"/>
            <a:chOff x="-6867" y="-6625"/>
            <a:chExt cx="9152342" cy="5102050"/>
          </a:xfrm>
        </p:grpSpPr>
        <p:cxnSp>
          <p:nvCxnSpPr>
            <p:cNvPr id="181" name="Google Shape;181;p68"/>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182" name="Google Shape;182;p68"/>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183" name="Google Shape;183;p68"/>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184" name="Google Shape;184;p68"/>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185" name="Google Shape;185;p68"/>
            <p:cNvGrpSpPr/>
            <p:nvPr/>
          </p:nvGrpSpPr>
          <p:grpSpPr>
            <a:xfrm flipH="1">
              <a:off x="1278333" y="4513075"/>
              <a:ext cx="581800" cy="582350"/>
              <a:chOff x="8064275" y="887850"/>
              <a:chExt cx="581800" cy="582350"/>
            </a:xfrm>
          </p:grpSpPr>
          <p:sp>
            <p:nvSpPr>
              <p:cNvPr id="186" name="Google Shape;186;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68"/>
            <p:cNvGrpSpPr/>
            <p:nvPr/>
          </p:nvGrpSpPr>
          <p:grpSpPr>
            <a:xfrm flipH="1">
              <a:off x="2747608" y="4340463"/>
              <a:ext cx="292025" cy="292575"/>
              <a:chOff x="7353050" y="316275"/>
              <a:chExt cx="292025" cy="292575"/>
            </a:xfrm>
          </p:grpSpPr>
          <p:sp>
            <p:nvSpPr>
              <p:cNvPr id="193" name="Google Shape;193;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68"/>
            <p:cNvGrpSpPr/>
            <p:nvPr/>
          </p:nvGrpSpPr>
          <p:grpSpPr>
            <a:xfrm flipH="1">
              <a:off x="171308" y="4315025"/>
              <a:ext cx="175000" cy="175000"/>
              <a:chOff x="8792300" y="321275"/>
              <a:chExt cx="175000" cy="175000"/>
            </a:xfrm>
          </p:grpSpPr>
          <p:sp>
            <p:nvSpPr>
              <p:cNvPr id="198" name="Google Shape;198;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68"/>
            <p:cNvGrpSpPr/>
            <p:nvPr/>
          </p:nvGrpSpPr>
          <p:grpSpPr>
            <a:xfrm>
              <a:off x="3873197" y="4657550"/>
              <a:ext cx="293111" cy="293388"/>
              <a:chOff x="3164039" y="430875"/>
              <a:chExt cx="293111" cy="293388"/>
            </a:xfrm>
          </p:grpSpPr>
          <p:sp>
            <p:nvSpPr>
              <p:cNvPr id="203" name="Google Shape;203;p6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68"/>
            <p:cNvGrpSpPr/>
            <p:nvPr/>
          </p:nvGrpSpPr>
          <p:grpSpPr>
            <a:xfrm flipH="1">
              <a:off x="242270" y="4142425"/>
              <a:ext cx="175013" cy="27000"/>
              <a:chOff x="5662375" y="212375"/>
              <a:chExt cx="175013" cy="27000"/>
            </a:xfrm>
          </p:grpSpPr>
          <p:sp>
            <p:nvSpPr>
              <p:cNvPr id="210" name="Google Shape;210;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3" name="Google Shape;213;p68"/>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214" name="Google Shape;214;p68"/>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215" name="Google Shape;215;p68"/>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216" name="Google Shape;216;p68"/>
            <p:cNvGrpSpPr/>
            <p:nvPr/>
          </p:nvGrpSpPr>
          <p:grpSpPr>
            <a:xfrm>
              <a:off x="8064275" y="1040250"/>
              <a:ext cx="581800" cy="582350"/>
              <a:chOff x="8064275" y="887850"/>
              <a:chExt cx="581800" cy="582350"/>
            </a:xfrm>
          </p:grpSpPr>
          <p:sp>
            <p:nvSpPr>
              <p:cNvPr id="217" name="Google Shape;217;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68"/>
            <p:cNvGrpSpPr/>
            <p:nvPr/>
          </p:nvGrpSpPr>
          <p:grpSpPr>
            <a:xfrm>
              <a:off x="7353050" y="316275"/>
              <a:ext cx="292025" cy="292575"/>
              <a:chOff x="7353050" y="316275"/>
              <a:chExt cx="292025" cy="292575"/>
            </a:xfrm>
          </p:grpSpPr>
          <p:sp>
            <p:nvSpPr>
              <p:cNvPr id="224" name="Google Shape;224;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68"/>
            <p:cNvGrpSpPr/>
            <p:nvPr/>
          </p:nvGrpSpPr>
          <p:grpSpPr>
            <a:xfrm>
              <a:off x="8792300" y="321275"/>
              <a:ext cx="175000" cy="175000"/>
              <a:chOff x="8792300" y="321275"/>
              <a:chExt cx="175000" cy="175000"/>
            </a:xfrm>
          </p:grpSpPr>
          <p:sp>
            <p:nvSpPr>
              <p:cNvPr id="229" name="Google Shape;229;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6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 name="Google Shape;239;p68"/>
            <p:cNvGrpSpPr/>
            <p:nvPr/>
          </p:nvGrpSpPr>
          <p:grpSpPr>
            <a:xfrm>
              <a:off x="8490050" y="170875"/>
              <a:ext cx="175013" cy="27000"/>
              <a:chOff x="5662375" y="212375"/>
              <a:chExt cx="175013" cy="27000"/>
            </a:xfrm>
          </p:grpSpPr>
          <p:sp>
            <p:nvSpPr>
              <p:cNvPr id="240" name="Google Shape;240;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68"/>
            <p:cNvGrpSpPr/>
            <p:nvPr/>
          </p:nvGrpSpPr>
          <p:grpSpPr>
            <a:xfrm>
              <a:off x="8678350" y="1658000"/>
              <a:ext cx="175013" cy="27000"/>
              <a:chOff x="5662375" y="212375"/>
              <a:chExt cx="175013" cy="27000"/>
            </a:xfrm>
          </p:grpSpPr>
          <p:sp>
            <p:nvSpPr>
              <p:cNvPr id="244" name="Google Shape;244;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247" name="Shape 247"/>
        <p:cNvGrpSpPr/>
        <p:nvPr/>
      </p:nvGrpSpPr>
      <p:grpSpPr>
        <a:xfrm>
          <a:off x="0" y="0"/>
          <a:ext cx="0" cy="0"/>
          <a:chOff x="0" y="0"/>
          <a:chExt cx="0" cy="0"/>
        </a:xfrm>
      </p:grpSpPr>
      <p:sp>
        <p:nvSpPr>
          <p:cNvPr id="248" name="Google Shape;248;p69"/>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49" name="Google Shape;249;p69"/>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50" name="Google Shape;250;p69"/>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251" name="Google Shape;251;p69"/>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52" name="Google Shape;252;p69"/>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253" name="Google Shape;253;p69"/>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54" name="Google Shape;254;p69"/>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255" name="Google Shape;255;p69"/>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56" name="Google Shape;256;p69"/>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257" name="Google Shape;257;p69"/>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58" name="Google Shape;258;p69"/>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259" name="Google Shape;259;p69"/>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0" name="Google Shape;260;p69"/>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261" name="Google Shape;261;p69"/>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262" name="Google Shape;262;p69"/>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263" name="Google Shape;263;p69"/>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264" name="Google Shape;264;p69"/>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265" name="Google Shape;265;p69"/>
          <p:cNvGrpSpPr/>
          <p:nvPr/>
        </p:nvGrpSpPr>
        <p:grpSpPr>
          <a:xfrm flipH="1">
            <a:off x="1278333" y="4513075"/>
            <a:ext cx="581800" cy="582350"/>
            <a:chOff x="8064275" y="887850"/>
            <a:chExt cx="581800" cy="582350"/>
          </a:xfrm>
        </p:grpSpPr>
        <p:sp>
          <p:nvSpPr>
            <p:cNvPr id="266" name="Google Shape;266;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69"/>
          <p:cNvGrpSpPr/>
          <p:nvPr/>
        </p:nvGrpSpPr>
        <p:grpSpPr>
          <a:xfrm flipH="1">
            <a:off x="2747608" y="4340463"/>
            <a:ext cx="292025" cy="292575"/>
            <a:chOff x="7353050" y="316275"/>
            <a:chExt cx="292025" cy="292575"/>
          </a:xfrm>
        </p:grpSpPr>
        <p:sp>
          <p:nvSpPr>
            <p:cNvPr id="273" name="Google Shape;273;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69"/>
          <p:cNvGrpSpPr/>
          <p:nvPr/>
        </p:nvGrpSpPr>
        <p:grpSpPr>
          <a:xfrm flipH="1">
            <a:off x="171308" y="4315025"/>
            <a:ext cx="175000" cy="175000"/>
            <a:chOff x="8792300" y="321275"/>
            <a:chExt cx="175000" cy="175000"/>
          </a:xfrm>
        </p:grpSpPr>
        <p:sp>
          <p:nvSpPr>
            <p:cNvPr id="278" name="Google Shape;278;p6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69"/>
          <p:cNvGrpSpPr/>
          <p:nvPr/>
        </p:nvGrpSpPr>
        <p:grpSpPr>
          <a:xfrm>
            <a:off x="3873197" y="4657550"/>
            <a:ext cx="293111" cy="293388"/>
            <a:chOff x="3164039" y="430875"/>
            <a:chExt cx="293111" cy="293388"/>
          </a:xfrm>
        </p:grpSpPr>
        <p:sp>
          <p:nvSpPr>
            <p:cNvPr id="283" name="Google Shape;283;p6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69"/>
          <p:cNvGrpSpPr/>
          <p:nvPr/>
        </p:nvGrpSpPr>
        <p:grpSpPr>
          <a:xfrm flipH="1">
            <a:off x="242270" y="4142425"/>
            <a:ext cx="175013" cy="27000"/>
            <a:chOff x="5662375" y="212375"/>
            <a:chExt cx="175013" cy="27000"/>
          </a:xfrm>
        </p:grpSpPr>
        <p:sp>
          <p:nvSpPr>
            <p:cNvPr id="290" name="Google Shape;290;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3" name="Google Shape;293;p69"/>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294" name="Google Shape;294;p69"/>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295" name="Google Shape;295;p69"/>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296" name="Google Shape;296;p69"/>
          <p:cNvGrpSpPr/>
          <p:nvPr/>
        </p:nvGrpSpPr>
        <p:grpSpPr>
          <a:xfrm>
            <a:off x="8064275" y="1040250"/>
            <a:ext cx="581800" cy="582350"/>
            <a:chOff x="8064275" y="887850"/>
            <a:chExt cx="581800" cy="582350"/>
          </a:xfrm>
        </p:grpSpPr>
        <p:sp>
          <p:nvSpPr>
            <p:cNvPr id="297" name="Google Shape;297;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69"/>
          <p:cNvGrpSpPr/>
          <p:nvPr/>
        </p:nvGrpSpPr>
        <p:grpSpPr>
          <a:xfrm>
            <a:off x="7353050" y="316275"/>
            <a:ext cx="292025" cy="292575"/>
            <a:chOff x="7353050" y="316275"/>
            <a:chExt cx="292025" cy="292575"/>
          </a:xfrm>
        </p:grpSpPr>
        <p:sp>
          <p:nvSpPr>
            <p:cNvPr id="304" name="Google Shape;304;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69"/>
          <p:cNvGrpSpPr/>
          <p:nvPr/>
        </p:nvGrpSpPr>
        <p:grpSpPr>
          <a:xfrm>
            <a:off x="8792300" y="321275"/>
            <a:ext cx="175000" cy="175000"/>
            <a:chOff x="8792300" y="321275"/>
            <a:chExt cx="175000" cy="175000"/>
          </a:xfrm>
        </p:grpSpPr>
        <p:sp>
          <p:nvSpPr>
            <p:cNvPr id="309" name="Google Shape;309;p6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p6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69"/>
          <p:cNvGrpSpPr/>
          <p:nvPr/>
        </p:nvGrpSpPr>
        <p:grpSpPr>
          <a:xfrm>
            <a:off x="8490050" y="170875"/>
            <a:ext cx="175013" cy="27000"/>
            <a:chOff x="5662375" y="212375"/>
            <a:chExt cx="175013" cy="27000"/>
          </a:xfrm>
        </p:grpSpPr>
        <p:sp>
          <p:nvSpPr>
            <p:cNvPr id="320" name="Google Shape;320;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69"/>
          <p:cNvGrpSpPr/>
          <p:nvPr/>
        </p:nvGrpSpPr>
        <p:grpSpPr>
          <a:xfrm>
            <a:off x="8678350" y="1658000"/>
            <a:ext cx="175013" cy="27000"/>
            <a:chOff x="5662375" y="212375"/>
            <a:chExt cx="175013" cy="27000"/>
          </a:xfrm>
        </p:grpSpPr>
        <p:sp>
          <p:nvSpPr>
            <p:cNvPr id="324" name="Google Shape;324;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7" name="Shape 327"/>
        <p:cNvGrpSpPr/>
        <p:nvPr/>
      </p:nvGrpSpPr>
      <p:grpSpPr>
        <a:xfrm>
          <a:off x="0" y="0"/>
          <a:ext cx="0" cy="0"/>
          <a:chOff x="0" y="0"/>
          <a:chExt cx="0" cy="0"/>
        </a:xfrm>
      </p:grpSpPr>
      <p:sp>
        <p:nvSpPr>
          <p:cNvPr id="328" name="Google Shape;328;p70"/>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329" name="Google Shape;329;p70"/>
          <p:cNvGrpSpPr/>
          <p:nvPr/>
        </p:nvGrpSpPr>
        <p:grpSpPr>
          <a:xfrm>
            <a:off x="4484494" y="4433000"/>
            <a:ext cx="175013" cy="27000"/>
            <a:chOff x="5662375" y="212375"/>
            <a:chExt cx="175013" cy="27000"/>
          </a:xfrm>
        </p:grpSpPr>
        <p:sp>
          <p:nvSpPr>
            <p:cNvPr id="330" name="Google Shape;330;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 name="Google Shape;333;p70"/>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34" name="Google Shape;334;p70"/>
          <p:cNvGrpSpPr/>
          <p:nvPr/>
        </p:nvGrpSpPr>
        <p:grpSpPr>
          <a:xfrm>
            <a:off x="432850" y="0"/>
            <a:ext cx="8278300" cy="5165700"/>
            <a:chOff x="432850" y="0"/>
            <a:chExt cx="8278300" cy="5165700"/>
          </a:xfrm>
        </p:grpSpPr>
        <p:cxnSp>
          <p:nvCxnSpPr>
            <p:cNvPr id="335" name="Google Shape;335;p7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36" name="Google Shape;336;p70"/>
            <p:cNvGrpSpPr/>
            <p:nvPr/>
          </p:nvGrpSpPr>
          <p:grpSpPr>
            <a:xfrm>
              <a:off x="8129350" y="4292175"/>
              <a:ext cx="581800" cy="582350"/>
              <a:chOff x="8064275" y="887850"/>
              <a:chExt cx="581800" cy="582350"/>
            </a:xfrm>
          </p:grpSpPr>
          <p:sp>
            <p:nvSpPr>
              <p:cNvPr id="337" name="Google Shape;337;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70"/>
            <p:cNvGrpSpPr/>
            <p:nvPr/>
          </p:nvGrpSpPr>
          <p:grpSpPr>
            <a:xfrm>
              <a:off x="8274238" y="3720600"/>
              <a:ext cx="292025" cy="292575"/>
              <a:chOff x="7353050" y="316275"/>
              <a:chExt cx="292025" cy="292575"/>
            </a:xfrm>
          </p:grpSpPr>
          <p:sp>
            <p:nvSpPr>
              <p:cNvPr id="344" name="Google Shape;344;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8" name="Google Shape;348;p70"/>
            <p:cNvGrpSpPr/>
            <p:nvPr/>
          </p:nvGrpSpPr>
          <p:grpSpPr>
            <a:xfrm>
              <a:off x="8332763" y="3212475"/>
              <a:ext cx="175000" cy="175000"/>
              <a:chOff x="8792300" y="321275"/>
              <a:chExt cx="175000" cy="175000"/>
            </a:xfrm>
          </p:grpSpPr>
          <p:sp>
            <p:nvSpPr>
              <p:cNvPr id="349" name="Google Shape;349;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3" name="Google Shape;353;p7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54" name="Google Shape;354;p70"/>
            <p:cNvGrpSpPr/>
            <p:nvPr/>
          </p:nvGrpSpPr>
          <p:grpSpPr>
            <a:xfrm rot="10800000">
              <a:off x="432850" y="291788"/>
              <a:ext cx="581800" cy="582350"/>
              <a:chOff x="8064275" y="887850"/>
              <a:chExt cx="581800" cy="582350"/>
            </a:xfrm>
          </p:grpSpPr>
          <p:sp>
            <p:nvSpPr>
              <p:cNvPr id="355" name="Google Shape;355;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70"/>
            <p:cNvGrpSpPr/>
            <p:nvPr/>
          </p:nvGrpSpPr>
          <p:grpSpPr>
            <a:xfrm rot="10800000">
              <a:off x="577738" y="1153138"/>
              <a:ext cx="292025" cy="292575"/>
              <a:chOff x="7353050" y="316275"/>
              <a:chExt cx="292025" cy="292575"/>
            </a:xfrm>
          </p:grpSpPr>
          <p:sp>
            <p:nvSpPr>
              <p:cNvPr id="362" name="Google Shape;362;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 name="Google Shape;366;p70"/>
            <p:cNvGrpSpPr/>
            <p:nvPr/>
          </p:nvGrpSpPr>
          <p:grpSpPr>
            <a:xfrm rot="10800000">
              <a:off x="636238" y="1778838"/>
              <a:ext cx="175000" cy="175000"/>
              <a:chOff x="8792300" y="321275"/>
              <a:chExt cx="175000" cy="175000"/>
            </a:xfrm>
          </p:grpSpPr>
          <p:sp>
            <p:nvSpPr>
              <p:cNvPr id="367" name="Google Shape;367;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70"/>
            <p:cNvGrpSpPr/>
            <p:nvPr/>
          </p:nvGrpSpPr>
          <p:grpSpPr>
            <a:xfrm>
              <a:off x="432850" y="2003163"/>
              <a:ext cx="175013" cy="27000"/>
              <a:chOff x="5662375" y="212375"/>
              <a:chExt cx="175013" cy="27000"/>
            </a:xfrm>
          </p:grpSpPr>
          <p:sp>
            <p:nvSpPr>
              <p:cNvPr id="372" name="Google Shape;372;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70"/>
            <p:cNvGrpSpPr/>
            <p:nvPr/>
          </p:nvGrpSpPr>
          <p:grpSpPr>
            <a:xfrm>
              <a:off x="788100" y="208488"/>
              <a:ext cx="175013" cy="27000"/>
              <a:chOff x="5662375" y="212375"/>
              <a:chExt cx="175013" cy="27000"/>
            </a:xfrm>
          </p:grpSpPr>
          <p:sp>
            <p:nvSpPr>
              <p:cNvPr id="376" name="Google Shape;376;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70"/>
            <p:cNvGrpSpPr/>
            <p:nvPr/>
          </p:nvGrpSpPr>
          <p:grpSpPr>
            <a:xfrm>
              <a:off x="8129350" y="4988725"/>
              <a:ext cx="175013" cy="27000"/>
              <a:chOff x="5662375" y="212375"/>
              <a:chExt cx="175013" cy="27000"/>
            </a:xfrm>
          </p:grpSpPr>
          <p:sp>
            <p:nvSpPr>
              <p:cNvPr id="380" name="Google Shape;380;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70"/>
            <p:cNvGrpSpPr/>
            <p:nvPr/>
          </p:nvGrpSpPr>
          <p:grpSpPr>
            <a:xfrm>
              <a:off x="8497550" y="3429425"/>
              <a:ext cx="175013" cy="27000"/>
              <a:chOff x="5662375" y="212375"/>
              <a:chExt cx="175013" cy="27000"/>
            </a:xfrm>
          </p:grpSpPr>
          <p:sp>
            <p:nvSpPr>
              <p:cNvPr id="384" name="Google Shape;384;p7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7" name="Google Shape;387;p7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88" name="Google Shape;388;p7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89" name="Google Shape;389;p7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93" name="Shape 393"/>
        <p:cNvGrpSpPr/>
        <p:nvPr/>
      </p:nvGrpSpPr>
      <p:grpSpPr>
        <a:xfrm>
          <a:off x="0" y="0"/>
          <a:ext cx="0" cy="0"/>
          <a:chOff x="0" y="0"/>
          <a:chExt cx="0" cy="0"/>
        </a:xfrm>
      </p:grpSpPr>
      <p:sp>
        <p:nvSpPr>
          <p:cNvPr id="394" name="Google Shape;394;p71"/>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95" name="Google Shape;395;p71"/>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96" name="Google Shape;396;p71"/>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97" name="Google Shape;397;p71"/>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98" name="Google Shape;398;p71"/>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99" name="Google Shape;399;p71"/>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00" name="Google Shape;400;p71"/>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401" name="Google Shape;401;p71"/>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02" name="Google Shape;402;p71"/>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403" name="Google Shape;403;p71"/>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404" name="Google Shape;404;p71"/>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405" name="Google Shape;405;p71"/>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406" name="Google Shape;406;p71"/>
          <p:cNvGrpSpPr/>
          <p:nvPr/>
        </p:nvGrpSpPr>
        <p:grpSpPr>
          <a:xfrm flipH="1">
            <a:off x="423750" y="125363"/>
            <a:ext cx="292025" cy="292575"/>
            <a:chOff x="7353050" y="316275"/>
            <a:chExt cx="292025" cy="292575"/>
          </a:xfrm>
        </p:grpSpPr>
        <p:sp>
          <p:nvSpPr>
            <p:cNvPr id="407" name="Google Shape;407;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71"/>
          <p:cNvGrpSpPr/>
          <p:nvPr/>
        </p:nvGrpSpPr>
        <p:grpSpPr>
          <a:xfrm>
            <a:off x="1638739" y="558163"/>
            <a:ext cx="293111" cy="293388"/>
            <a:chOff x="3164039" y="430875"/>
            <a:chExt cx="293111" cy="293388"/>
          </a:xfrm>
        </p:grpSpPr>
        <p:sp>
          <p:nvSpPr>
            <p:cNvPr id="412" name="Google Shape;412;p7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71"/>
          <p:cNvGrpSpPr/>
          <p:nvPr/>
        </p:nvGrpSpPr>
        <p:grpSpPr>
          <a:xfrm>
            <a:off x="1591750" y="362600"/>
            <a:ext cx="175013" cy="27000"/>
            <a:chOff x="5662375" y="212375"/>
            <a:chExt cx="175013" cy="27000"/>
          </a:xfrm>
        </p:grpSpPr>
        <p:sp>
          <p:nvSpPr>
            <p:cNvPr id="419" name="Google Shape;419;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2" name="Google Shape;422;p71"/>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423" name="Google Shape;423;p71"/>
          <p:cNvGrpSpPr/>
          <p:nvPr/>
        </p:nvGrpSpPr>
        <p:grpSpPr>
          <a:xfrm>
            <a:off x="7823875" y="202375"/>
            <a:ext cx="581800" cy="582350"/>
            <a:chOff x="8064275" y="887850"/>
            <a:chExt cx="581800" cy="582350"/>
          </a:xfrm>
        </p:grpSpPr>
        <p:sp>
          <p:nvSpPr>
            <p:cNvPr id="424" name="Google Shape;424;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71"/>
          <p:cNvGrpSpPr/>
          <p:nvPr/>
        </p:nvGrpSpPr>
        <p:grpSpPr>
          <a:xfrm flipH="1">
            <a:off x="8698650" y="1117488"/>
            <a:ext cx="292025" cy="292575"/>
            <a:chOff x="7353050" y="316275"/>
            <a:chExt cx="292025" cy="292575"/>
          </a:xfrm>
        </p:grpSpPr>
        <p:sp>
          <p:nvSpPr>
            <p:cNvPr id="431" name="Google Shape;431;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71"/>
          <p:cNvGrpSpPr/>
          <p:nvPr/>
        </p:nvGrpSpPr>
        <p:grpSpPr>
          <a:xfrm>
            <a:off x="8678350" y="1581800"/>
            <a:ext cx="175013" cy="27000"/>
            <a:chOff x="5662375" y="212375"/>
            <a:chExt cx="175013" cy="27000"/>
          </a:xfrm>
        </p:grpSpPr>
        <p:sp>
          <p:nvSpPr>
            <p:cNvPr id="436" name="Google Shape;436;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4.png"/></Relationships>
</file>

<file path=ppt/slides/_rels/slide2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7.png"/><Relationship Id="rId13" Type="http://schemas.openxmlformats.org/officeDocument/2006/relationships/image" Target="../media/image48.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0.gif"/><Relationship Id="rId4" Type="http://schemas.openxmlformats.org/officeDocument/2006/relationships/image" Target="../media/image43.gif"/><Relationship Id="rId5" Type="http://schemas.openxmlformats.org/officeDocument/2006/relationships/image" Target="../media/image5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6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gif"/><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hyperlink" Target="https://docs.aws.amazon.com/wellarchitected/latest/framework/welcome.html" TargetMode="External"/><Relationship Id="rId4" Type="http://schemas.openxmlformats.org/officeDocument/2006/relationships/hyperlink" Target="https://docs.aws.amazon.com/whitepapers/latest/web-application-hosting-best-practices/welcome.html" TargetMode="External"/><Relationship Id="rId5" Type="http://schemas.openxmlformats.org/officeDocument/2006/relationships/hyperlink" Target="https://aws.amazon.com/whitepapers/?whitepapers-main.sort-by=item.additionalFields.sortDate&amp;whitepapers-main.sort-order=desc&amp;awsf.whitepapers-content-type=content-type%23whitepaper&amp;awsf.whitepapers-tech-category=*all&amp;awsf.whitepapers-industries=*all&amp;awsf.whitepapers-business-category=*all&amp;awsf.whitepapers-global-methodology=*all" TargetMode="External"/><Relationship Id="rId6" Type="http://schemas.openxmlformats.org/officeDocument/2006/relationships/hyperlink" Target="https://cloud.google.com/" TargetMode="External"/><Relationship Id="rId7" Type="http://schemas.openxmlformats.org/officeDocument/2006/relationships/hyperlink" Target="https://firebase.google.com/" TargetMode="External"/><Relationship Id="rId8" Type="http://schemas.openxmlformats.org/officeDocument/2006/relationships/hyperlink" Target="https://github.com/thinhlh/cloud-architecture-samp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hyperlink" Target="mailto:official@hoangthinh.me" TargetMode="External"/><Relationship Id="rId4" Type="http://schemas.openxmlformats.org/officeDocument/2006/relationships/hyperlink" Target="mailto:official@hoangthinh.m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gif"/><Relationship Id="rId4" Type="http://schemas.openxmlformats.org/officeDocument/2006/relationships/image" Target="../media/image19.gif"/><Relationship Id="rId5" Type="http://schemas.openxmlformats.org/officeDocument/2006/relationships/image" Target="../media/image7.gif"/><Relationship Id="rId6" Type="http://schemas.openxmlformats.org/officeDocument/2006/relationships/image" Target="../media/image13.gif"/><Relationship Id="rId7" Type="http://schemas.openxmlformats.org/officeDocument/2006/relationships/image" Target="../media/image10.gif"/><Relationship Id="rId8"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1"/>
          <p:cNvGrpSpPr/>
          <p:nvPr/>
        </p:nvGrpSpPr>
        <p:grpSpPr>
          <a:xfrm>
            <a:off x="100364" y="554996"/>
            <a:ext cx="5343540" cy="4183680"/>
            <a:chOff x="469775" y="238125"/>
            <a:chExt cx="6679425" cy="5229600"/>
          </a:xfrm>
        </p:grpSpPr>
        <p:sp>
          <p:nvSpPr>
            <p:cNvPr id="1057" name="Google Shape;1057;p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0" name="Google Shape;1250;p1"/>
          <p:cNvSpPr txBox="1"/>
          <p:nvPr>
            <p:ph idx="4294967295" type="ctrTitle"/>
          </p:nvPr>
        </p:nvSpPr>
        <p:spPr>
          <a:xfrm>
            <a:off x="4641984" y="866076"/>
            <a:ext cx="4424362" cy="17907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dk2"/>
              </a:buClr>
              <a:buSzPts val="2800"/>
              <a:buFont typeface="Fjalla One"/>
              <a:buNone/>
            </a:pPr>
            <a:r>
              <a:rPr b="0" i="0" lang="en-US" sz="4000" u="none" cap="none" strike="noStrike">
                <a:solidFill>
                  <a:schemeClr val="dk2"/>
                </a:solidFill>
                <a:latin typeface="Fjalla One"/>
                <a:ea typeface="Fjalla One"/>
                <a:cs typeface="Fjalla One"/>
                <a:sym typeface="Fjalla One"/>
              </a:rPr>
              <a:t>CLOUD ARCHITECTURE</a:t>
            </a:r>
            <a:br>
              <a:rPr b="0" i="0" lang="en-US" sz="4000" u="none" cap="none" strike="noStrike">
                <a:solidFill>
                  <a:schemeClr val="dk2"/>
                </a:solidFill>
                <a:latin typeface="Fjalla One"/>
                <a:ea typeface="Fjalla One"/>
                <a:cs typeface="Fjalla One"/>
                <a:sym typeface="Fjalla One"/>
              </a:rPr>
            </a:br>
            <a:r>
              <a:rPr b="0" i="0" lang="en-US" sz="4000" u="none" cap="none" strike="noStrike">
                <a:solidFill>
                  <a:schemeClr val="dk2"/>
                </a:solidFill>
                <a:latin typeface="Fjalla One"/>
                <a:ea typeface="Fjalla One"/>
                <a:cs typeface="Fjalla One"/>
                <a:sym typeface="Fjalla One"/>
              </a:rPr>
              <a:t>SERVICE SELECTION</a:t>
            </a:r>
            <a:endParaRPr b="0" i="0" sz="4000" u="none" cap="none" strike="noStrike">
              <a:solidFill>
                <a:schemeClr val="dk2"/>
              </a:solidFill>
              <a:latin typeface="Fjalla One"/>
              <a:ea typeface="Fjalla One"/>
              <a:cs typeface="Fjalla One"/>
              <a:sym typeface="Fjalla One"/>
            </a:endParaRPr>
          </a:p>
        </p:txBody>
      </p:sp>
      <p:sp>
        <p:nvSpPr>
          <p:cNvPr id="1251" name="Google Shape;1251;p1"/>
          <p:cNvSpPr txBox="1"/>
          <p:nvPr>
            <p:ph idx="1" type="subTitle"/>
          </p:nvPr>
        </p:nvSpPr>
        <p:spPr>
          <a:xfrm>
            <a:off x="5775676" y="2678756"/>
            <a:ext cx="3263900" cy="89535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accent1"/>
                </a:solidFill>
                <a:latin typeface="Arial"/>
                <a:ea typeface="Arial"/>
                <a:cs typeface="Arial"/>
                <a:sym typeface="Arial"/>
              </a:rPr>
              <a:t>Le Hoang Thinh</a:t>
            </a:r>
            <a:endParaRPr b="0" i="0" sz="23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0"/>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Requirements</a:t>
            </a:r>
            <a:endParaRPr/>
          </a:p>
        </p:txBody>
      </p:sp>
      <p:sp>
        <p:nvSpPr>
          <p:cNvPr id="1476" name="Google Shape;1476;p10"/>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need to construct an ecommerce website. This website will have both front-end and back-end hosted separately. The website should be sustainable and fault tolerant in peak hours.</a:t>
            </a:r>
            <a:endParaRPr>
              <a:latin typeface="Barlow Semi Condensed"/>
              <a:ea typeface="Barlow Semi Condensed"/>
              <a:cs typeface="Barlow Semi Condensed"/>
              <a:sym typeface="Barlow Semi Condensed"/>
            </a:endParaRPr>
          </a:p>
        </p:txBody>
      </p:sp>
      <p:pic>
        <p:nvPicPr>
          <p:cNvPr id="1477" name="Google Shape;1477;p10"/>
          <p:cNvPicPr preferRelativeResize="0"/>
          <p:nvPr/>
        </p:nvPicPr>
        <p:blipFill rotWithShape="1">
          <a:blip r:embed="rId3">
            <a:alphaModFix/>
          </a:blip>
          <a:srcRect b="0" l="0" r="0" t="0"/>
          <a:stretch/>
        </p:blipFill>
        <p:spPr>
          <a:xfrm>
            <a:off x="3758651" y="682388"/>
            <a:ext cx="1626698" cy="1626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1"/>
          <p:cNvSpPr txBox="1"/>
          <p:nvPr>
            <p:ph type="title"/>
          </p:nvPr>
        </p:nvSpPr>
        <p:spPr>
          <a:xfrm>
            <a:off x="1808707" y="433728"/>
            <a:ext cx="5923978" cy="59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Constructing a system integrating cloud</a:t>
            </a:r>
            <a:endParaRPr/>
          </a:p>
        </p:txBody>
      </p:sp>
      <p:sp>
        <p:nvSpPr>
          <p:cNvPr id="1483" name="Google Shape;1483;p11"/>
          <p:cNvSpPr txBox="1"/>
          <p:nvPr>
            <p:ph idx="2" type="subTitle"/>
          </p:nvPr>
        </p:nvSpPr>
        <p:spPr>
          <a:xfrm>
            <a:off x="1691664" y="1773918"/>
            <a:ext cx="19452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t>Identify your requirements</a:t>
            </a:r>
            <a:endParaRPr>
              <a:latin typeface="Barlow Semi Condensed"/>
              <a:ea typeface="Barlow Semi Condensed"/>
              <a:cs typeface="Barlow Semi Condensed"/>
              <a:sym typeface="Barlow Semi Condensed"/>
            </a:endParaRPr>
          </a:p>
        </p:txBody>
      </p:sp>
      <p:sp>
        <p:nvSpPr>
          <p:cNvPr id="1484" name="Google Shape;1484;p11"/>
          <p:cNvSpPr txBox="1"/>
          <p:nvPr>
            <p:ph idx="4" type="subTitle"/>
          </p:nvPr>
        </p:nvSpPr>
        <p:spPr>
          <a:xfrm>
            <a:off x="5447715" y="1735464"/>
            <a:ext cx="2435655"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t>Decide which cloud service you should use in order to construct the system</a:t>
            </a:r>
            <a:endParaRPr sz="1600">
              <a:latin typeface="Barlow Semi Condensed"/>
              <a:ea typeface="Barlow Semi Condensed"/>
              <a:cs typeface="Barlow Semi Condensed"/>
              <a:sym typeface="Barlow Semi Condensed"/>
            </a:endParaRPr>
          </a:p>
        </p:txBody>
      </p:sp>
      <p:sp>
        <p:nvSpPr>
          <p:cNvPr id="1485" name="Google Shape;1485;p11"/>
          <p:cNvSpPr txBox="1"/>
          <p:nvPr>
            <p:ph idx="6" type="subTitle"/>
          </p:nvPr>
        </p:nvSpPr>
        <p:spPr>
          <a:xfrm>
            <a:off x="2825496" y="3387900"/>
            <a:ext cx="19452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latin typeface="Barlow Semi Condensed"/>
                <a:ea typeface="Barlow Semi Condensed"/>
                <a:cs typeface="Barlow Semi Condensed"/>
                <a:sym typeface="Barlow Semi Condensed"/>
              </a:rPr>
              <a:t>Start implementing and linking services</a:t>
            </a:r>
            <a:endParaRPr sz="1600">
              <a:latin typeface="Barlow Semi Condensed"/>
              <a:ea typeface="Barlow Semi Condensed"/>
              <a:cs typeface="Barlow Semi Condensed"/>
              <a:sym typeface="Barlow Semi Condensed"/>
            </a:endParaRPr>
          </a:p>
        </p:txBody>
      </p:sp>
      <p:sp>
        <p:nvSpPr>
          <p:cNvPr id="1486" name="Google Shape;1486;p11"/>
          <p:cNvSpPr txBox="1"/>
          <p:nvPr>
            <p:ph idx="8" type="subTitle"/>
          </p:nvPr>
        </p:nvSpPr>
        <p:spPr>
          <a:xfrm>
            <a:off x="6442898" y="3387900"/>
            <a:ext cx="1993500" cy="7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solidFill>
                  <a:schemeClr val="dk2"/>
                </a:solidFill>
                <a:latin typeface="Barlow Semi Condensed"/>
                <a:ea typeface="Barlow Semi Condensed"/>
                <a:cs typeface="Barlow Semi Condensed"/>
                <a:sym typeface="Barlow Semi Condensed"/>
              </a:rPr>
              <a:t>Monitoring your system</a:t>
            </a:r>
            <a:endParaRPr>
              <a:latin typeface="Barlow Semi Condensed"/>
              <a:ea typeface="Barlow Semi Condensed"/>
              <a:cs typeface="Barlow Semi Condensed"/>
              <a:sym typeface="Barlow Semi Condensed"/>
            </a:endParaRPr>
          </a:p>
        </p:txBody>
      </p:sp>
      <p:sp>
        <p:nvSpPr>
          <p:cNvPr id="1487" name="Google Shape;1487;p11"/>
          <p:cNvSpPr txBox="1"/>
          <p:nvPr/>
        </p:nvSpPr>
        <p:spPr>
          <a:xfrm>
            <a:off x="512064" y="1700784"/>
            <a:ext cx="1179600" cy="1079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accent1"/>
                </a:solidFill>
                <a:latin typeface="Fjalla One"/>
                <a:ea typeface="Fjalla One"/>
                <a:cs typeface="Fjalla One"/>
                <a:sym typeface="Fjalla One"/>
              </a:rPr>
              <a:t>01</a:t>
            </a:r>
            <a:endParaRPr b="0" i="0" sz="7200" u="none" cap="none" strike="noStrike">
              <a:solidFill>
                <a:schemeClr val="accent1"/>
              </a:solidFill>
              <a:latin typeface="Fjalla One"/>
              <a:ea typeface="Fjalla One"/>
              <a:cs typeface="Fjalla One"/>
              <a:sym typeface="Fjalla One"/>
            </a:endParaRPr>
          </a:p>
        </p:txBody>
      </p:sp>
      <p:sp>
        <p:nvSpPr>
          <p:cNvPr id="1488" name="Google Shape;1488;p11"/>
          <p:cNvSpPr txBox="1"/>
          <p:nvPr/>
        </p:nvSpPr>
        <p:spPr>
          <a:xfrm>
            <a:off x="1623369" y="3355848"/>
            <a:ext cx="1179600" cy="107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accent1"/>
                </a:solidFill>
                <a:latin typeface="Fjalla One"/>
                <a:ea typeface="Fjalla One"/>
                <a:cs typeface="Fjalla One"/>
                <a:sym typeface="Fjalla One"/>
              </a:rPr>
              <a:t>03</a:t>
            </a:r>
            <a:endParaRPr b="0" i="0" sz="7200" u="none" cap="none" strike="noStrike">
              <a:solidFill>
                <a:schemeClr val="accent1"/>
              </a:solidFill>
              <a:latin typeface="Fjalla One"/>
              <a:ea typeface="Fjalla One"/>
              <a:cs typeface="Fjalla One"/>
              <a:sym typeface="Fjalla One"/>
            </a:endParaRPr>
          </a:p>
        </p:txBody>
      </p:sp>
      <p:sp>
        <p:nvSpPr>
          <p:cNvPr id="1489" name="Google Shape;1489;p11"/>
          <p:cNvSpPr txBox="1"/>
          <p:nvPr/>
        </p:nvSpPr>
        <p:spPr>
          <a:xfrm>
            <a:off x="5263298" y="3355848"/>
            <a:ext cx="1179600" cy="107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accent1"/>
                </a:solidFill>
                <a:latin typeface="Fjalla One"/>
                <a:ea typeface="Fjalla One"/>
                <a:cs typeface="Fjalla One"/>
                <a:sym typeface="Fjalla One"/>
              </a:rPr>
              <a:t>04</a:t>
            </a:r>
            <a:endParaRPr b="0" i="0" sz="7200" u="none" cap="none" strike="noStrike">
              <a:solidFill>
                <a:schemeClr val="accent1"/>
              </a:solidFill>
              <a:latin typeface="Fjalla One"/>
              <a:ea typeface="Fjalla One"/>
              <a:cs typeface="Fjalla One"/>
              <a:sym typeface="Fjalla One"/>
            </a:endParaRPr>
          </a:p>
        </p:txBody>
      </p:sp>
      <p:sp>
        <p:nvSpPr>
          <p:cNvPr id="1490" name="Google Shape;1490;p11"/>
          <p:cNvSpPr txBox="1"/>
          <p:nvPr/>
        </p:nvSpPr>
        <p:spPr>
          <a:xfrm>
            <a:off x="4268116" y="1700784"/>
            <a:ext cx="1179600" cy="1079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accent1"/>
                </a:solidFill>
                <a:latin typeface="Fjalla One"/>
                <a:ea typeface="Fjalla One"/>
                <a:cs typeface="Fjalla One"/>
                <a:sym typeface="Fjalla One"/>
              </a:rPr>
              <a:t>02</a:t>
            </a:r>
            <a:endParaRPr b="0" i="0" sz="7200" u="none" cap="none" strike="noStrike">
              <a:solidFill>
                <a:schemeClr val="accent1"/>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12"/>
          <p:cNvPicPr preferRelativeResize="0"/>
          <p:nvPr/>
        </p:nvPicPr>
        <p:blipFill rotWithShape="1">
          <a:blip r:embed="rId3">
            <a:alphaModFix/>
          </a:blip>
          <a:srcRect b="0" l="0" r="0" t="0"/>
          <a:stretch/>
        </p:blipFill>
        <p:spPr>
          <a:xfrm>
            <a:off x="-146347" y="-53266"/>
            <a:ext cx="9436693" cy="5250032"/>
          </a:xfrm>
          <a:prstGeom prst="rect">
            <a:avLst/>
          </a:prstGeom>
          <a:noFill/>
          <a:ln>
            <a:noFill/>
          </a:ln>
        </p:spPr>
      </p:pic>
      <p:pic>
        <p:nvPicPr>
          <p:cNvPr id="1496" name="Google Shape;1496;p12"/>
          <p:cNvPicPr preferRelativeResize="0"/>
          <p:nvPr/>
        </p:nvPicPr>
        <p:blipFill rotWithShape="1">
          <a:blip r:embed="rId4">
            <a:alphaModFix/>
          </a:blip>
          <a:srcRect b="0" l="0" r="0" t="0"/>
          <a:stretch/>
        </p:blipFill>
        <p:spPr>
          <a:xfrm>
            <a:off x="1142999" y="-53266"/>
            <a:ext cx="6858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descr="A picture containing businesscard&#10;&#10;Description automatically generated" id="1501" name="Google Shape;1501;p13"/>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pic>
        <p:nvPicPr>
          <p:cNvPr id="1502" name="Google Shape;1502;p13"/>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03" name="Google Shape;1503;p13"/>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Elastic Compute Cloud (Amazon EC2)</a:t>
            </a:r>
            <a:endParaRPr/>
          </a:p>
        </p:txBody>
      </p:sp>
      <p:sp>
        <p:nvSpPr>
          <p:cNvPr id="1504" name="Google Shape;1504;p13"/>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03"/>
                                        </p:tgtEl>
                                      </p:cBhvr>
                                    </p:animEffect>
                                    <p:set>
                                      <p:cBhvr>
                                        <p:cTn dur="1" fill="hold">
                                          <p:stCondLst>
                                            <p:cond delay="500"/>
                                          </p:stCondLst>
                                        </p:cTn>
                                        <p:tgtEl>
                                          <p:spTgt spid="150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02"/>
                                        </p:tgtEl>
                                      </p:cBhvr>
                                    </p:animEffect>
                                    <p:set>
                                      <p:cBhvr>
                                        <p:cTn dur="1" fill="hold">
                                          <p:stCondLst>
                                            <p:cond delay="500"/>
                                          </p:stCondLst>
                                        </p:cTn>
                                        <p:tgtEl>
                                          <p:spTgt spid="15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descr="A picture containing businesscard&#10;&#10;Description automatically generated" id="1509" name="Google Shape;1509;p14"/>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10" name="Google Shape;1510;p14"/>
          <p:cNvSpPr txBox="1"/>
          <p:nvPr/>
        </p:nvSpPr>
        <p:spPr>
          <a:xfrm>
            <a:off x="28810" y="2571750"/>
            <a:ext cx="2268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Elastic Beanstalk</a:t>
            </a:r>
            <a:endParaRPr/>
          </a:p>
        </p:txBody>
      </p:sp>
      <p:pic>
        <p:nvPicPr>
          <p:cNvPr id="1511" name="Google Shape;1511;p14"/>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12" name="Google Shape;1512;p14"/>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10"/>
                                        </p:tgtEl>
                                      </p:cBhvr>
                                    </p:animEffect>
                                    <p:set>
                                      <p:cBhvr>
                                        <p:cTn dur="1" fill="hold">
                                          <p:stCondLst>
                                            <p:cond delay="500"/>
                                          </p:stCondLst>
                                        </p:cTn>
                                        <p:tgtEl>
                                          <p:spTgt spid="151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11"/>
                                        </p:tgtEl>
                                      </p:cBhvr>
                                    </p:animEffect>
                                    <p:set>
                                      <p:cBhvr>
                                        <p:cTn dur="1" fill="hold">
                                          <p:stCondLst>
                                            <p:cond delay="500"/>
                                          </p:stCondLst>
                                        </p:cTn>
                                        <p:tgtEl>
                                          <p:spTgt spid="15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descr="A picture containing businesscard&#10;&#10;Description automatically generated" id="1517" name="Google Shape;1517;p15"/>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18" name="Google Shape;1518;p15"/>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EC2</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Auto Scaling</a:t>
            </a:r>
            <a:endParaRPr/>
          </a:p>
        </p:txBody>
      </p:sp>
      <p:pic>
        <p:nvPicPr>
          <p:cNvPr id="1519" name="Google Shape;1519;p15"/>
          <p:cNvPicPr preferRelativeResize="0"/>
          <p:nvPr/>
        </p:nvPicPr>
        <p:blipFill rotWithShape="1">
          <a:blip r:embed="rId4">
            <a:alphaModFix/>
          </a:blip>
          <a:srcRect b="0" l="0" r="0" t="0"/>
          <a:stretch/>
        </p:blipFill>
        <p:spPr>
          <a:xfrm>
            <a:off x="719931" y="1809750"/>
            <a:ext cx="762000" cy="762000"/>
          </a:xfrm>
          <a:prstGeom prst="rect">
            <a:avLst/>
          </a:prstGeom>
          <a:noFill/>
          <a:ln>
            <a:noFill/>
          </a:ln>
        </p:spPr>
      </p:pic>
      <p:sp>
        <p:nvSpPr>
          <p:cNvPr id="1520" name="Google Shape;1520;p15"/>
          <p:cNvSpPr txBox="1"/>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2800"/>
              <a:buFont typeface="Fjalla One"/>
              <a:buNone/>
            </a:pPr>
            <a:r>
              <a:rPr b="0" i="0" lang="en-US" sz="2400" u="none" cap="none" strike="noStrike">
                <a:solidFill>
                  <a:schemeClr val="dk2"/>
                </a:solidFill>
                <a:latin typeface="Fjalla One"/>
                <a:ea typeface="Fjalla One"/>
                <a:cs typeface="Fjalla One"/>
                <a:sym typeface="Fjalla One"/>
              </a:rPr>
              <a:t>LET’S CREATE OUR SYSTEM</a:t>
            </a:r>
            <a:endParaRPr b="0" i="0" sz="2400" u="none" cap="none" strike="noStrike">
              <a:solidFill>
                <a:schemeClr val="dk2"/>
              </a:solidFill>
              <a:latin typeface="Fjalla One"/>
              <a:ea typeface="Fjalla One"/>
              <a:cs typeface="Fjalla One"/>
              <a:sym typeface="Fjall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18"/>
                                        </p:tgtEl>
                                      </p:cBhvr>
                                    </p:animEffect>
                                    <p:set>
                                      <p:cBhvr>
                                        <p:cTn dur="1" fill="hold">
                                          <p:stCondLst>
                                            <p:cond delay="500"/>
                                          </p:stCondLst>
                                        </p:cTn>
                                        <p:tgtEl>
                                          <p:spTgt spid="151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19"/>
                                        </p:tgtEl>
                                      </p:cBhvr>
                                    </p:animEffect>
                                    <p:set>
                                      <p:cBhvr>
                                        <p:cTn dur="1" fill="hold">
                                          <p:stCondLst>
                                            <p:cond delay="500"/>
                                          </p:stCondLst>
                                        </p:cTn>
                                        <p:tgtEl>
                                          <p:spTgt spid="15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descr="A picture containing businesscard&#10;&#10;Description automatically generated" id="1525" name="Google Shape;1525;p16"/>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26" name="Google Shape;1526;p16"/>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Elastic Container Registry (Amazon ECR)</a:t>
            </a:r>
            <a:endParaRPr/>
          </a:p>
        </p:txBody>
      </p:sp>
      <p:pic>
        <p:nvPicPr>
          <p:cNvPr id="1527" name="Google Shape;1527;p16"/>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28" name="Google Shape;1528;p16"/>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26"/>
                                        </p:tgtEl>
                                      </p:cBhvr>
                                    </p:animEffect>
                                    <p:set>
                                      <p:cBhvr>
                                        <p:cTn dur="1" fill="hold">
                                          <p:stCondLst>
                                            <p:cond delay="500"/>
                                          </p:stCondLst>
                                        </p:cTn>
                                        <p:tgtEl>
                                          <p:spTgt spid="152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27"/>
                                        </p:tgtEl>
                                      </p:cBhvr>
                                    </p:animEffect>
                                    <p:set>
                                      <p:cBhvr>
                                        <p:cTn dur="1" fill="hold">
                                          <p:stCondLst>
                                            <p:cond delay="500"/>
                                          </p:stCondLst>
                                        </p:cTn>
                                        <p:tgtEl>
                                          <p:spTgt spid="15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pic>
        <p:nvPicPr>
          <p:cNvPr descr="A picture containing businesscard&#10;&#10;Description automatically generated" id="1533" name="Google Shape;1533;p17"/>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34" name="Google Shape;1534;p17"/>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DocumentDB </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(with MongoDB compatibility)</a:t>
            </a:r>
            <a:endParaRPr/>
          </a:p>
        </p:txBody>
      </p:sp>
      <p:pic>
        <p:nvPicPr>
          <p:cNvPr id="1535" name="Google Shape;1535;p17"/>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36" name="Google Shape;1536;p17"/>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34"/>
                                        </p:tgtEl>
                                      </p:cBhvr>
                                    </p:animEffect>
                                    <p:set>
                                      <p:cBhvr>
                                        <p:cTn dur="1" fill="hold">
                                          <p:stCondLst>
                                            <p:cond delay="500"/>
                                          </p:stCondLst>
                                        </p:cTn>
                                        <p:tgtEl>
                                          <p:spTgt spid="1534"/>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35"/>
                                        </p:tgtEl>
                                      </p:cBhvr>
                                    </p:animEffect>
                                    <p:set>
                                      <p:cBhvr>
                                        <p:cTn dur="1" fill="hold">
                                          <p:stCondLst>
                                            <p:cond delay="500"/>
                                          </p:stCondLst>
                                        </p:cTn>
                                        <p:tgtEl>
                                          <p:spTgt spid="15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pic>
        <p:nvPicPr>
          <p:cNvPr descr="A picture containing businesscard&#10;&#10;Description automatically generated" id="1541" name="Google Shape;1541;p18"/>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42" name="Google Shape;1542;p18"/>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Relational Database Service (Amazon RDS)</a:t>
            </a:r>
            <a:endParaRPr/>
          </a:p>
        </p:txBody>
      </p:sp>
      <p:pic>
        <p:nvPicPr>
          <p:cNvPr id="1543" name="Google Shape;1543;p18"/>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44" name="Google Shape;1544;p18"/>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42"/>
                                        </p:tgtEl>
                                      </p:cBhvr>
                                    </p:animEffect>
                                    <p:set>
                                      <p:cBhvr>
                                        <p:cTn dur="1" fill="hold">
                                          <p:stCondLst>
                                            <p:cond delay="500"/>
                                          </p:stCondLst>
                                        </p:cTn>
                                        <p:tgtEl>
                                          <p:spTgt spid="154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43"/>
                                        </p:tgtEl>
                                      </p:cBhvr>
                                    </p:animEffect>
                                    <p:set>
                                      <p:cBhvr>
                                        <p:cTn dur="1" fill="hold">
                                          <p:stCondLst>
                                            <p:cond delay="500"/>
                                          </p:stCondLst>
                                        </p:cTn>
                                        <p:tgtEl>
                                          <p:spTgt spid="15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pic>
        <p:nvPicPr>
          <p:cNvPr descr="A picture containing businesscard&#10;&#10;Description automatically generated" id="1549" name="Google Shape;1549;p19"/>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50" name="Google Shape;1550;p19"/>
          <p:cNvSpPr txBox="1"/>
          <p:nvPr/>
        </p:nvSpPr>
        <p:spPr>
          <a:xfrm>
            <a:off x="28810" y="2571750"/>
            <a:ext cx="2268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ElastiCache</a:t>
            </a:r>
            <a:endParaRPr b="0" i="0" sz="1200" u="none" cap="none" strike="noStrike">
              <a:solidFill>
                <a:schemeClr val="dk1"/>
              </a:solidFill>
              <a:latin typeface="Arial"/>
              <a:ea typeface="Arial"/>
              <a:cs typeface="Arial"/>
              <a:sym typeface="Arial"/>
            </a:endParaRPr>
          </a:p>
        </p:txBody>
      </p:sp>
      <p:pic>
        <p:nvPicPr>
          <p:cNvPr id="1551" name="Google Shape;1551;p19"/>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52" name="Google Shape;1552;p19"/>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50"/>
                                        </p:tgtEl>
                                      </p:cBhvr>
                                    </p:animEffect>
                                    <p:set>
                                      <p:cBhvr>
                                        <p:cTn dur="1" fill="hold">
                                          <p:stCondLst>
                                            <p:cond delay="500"/>
                                          </p:stCondLst>
                                        </p:cTn>
                                        <p:tgtEl>
                                          <p:spTgt spid="155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51"/>
                                        </p:tgtEl>
                                      </p:cBhvr>
                                    </p:animEffect>
                                    <p:set>
                                      <p:cBhvr>
                                        <p:cTn dur="1" fill="hold">
                                          <p:stCondLst>
                                            <p:cond delay="500"/>
                                          </p:stCondLst>
                                        </p:cTn>
                                        <p:tgtEl>
                                          <p:spTgt spid="1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grpSp>
        <p:nvGrpSpPr>
          <p:cNvPr id="1256" name="Google Shape;1256;p2"/>
          <p:cNvGrpSpPr/>
          <p:nvPr/>
        </p:nvGrpSpPr>
        <p:grpSpPr>
          <a:xfrm>
            <a:off x="640676" y="1301842"/>
            <a:ext cx="635100" cy="734640"/>
            <a:chOff x="731647" y="573573"/>
            <a:chExt cx="635100" cy="734640"/>
          </a:xfrm>
        </p:grpSpPr>
        <p:grpSp>
          <p:nvGrpSpPr>
            <p:cNvPr id="1257" name="Google Shape;1257;p2"/>
            <p:cNvGrpSpPr/>
            <p:nvPr/>
          </p:nvGrpSpPr>
          <p:grpSpPr>
            <a:xfrm>
              <a:off x="731647" y="573573"/>
              <a:ext cx="635100" cy="635100"/>
              <a:chOff x="917231" y="750460"/>
              <a:chExt cx="635100" cy="635100"/>
            </a:xfrm>
          </p:grpSpPr>
          <p:sp>
            <p:nvSpPr>
              <p:cNvPr id="1258" name="Google Shape;1258;p2"/>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2"/>
            <p:cNvGrpSpPr/>
            <p:nvPr/>
          </p:nvGrpSpPr>
          <p:grpSpPr>
            <a:xfrm>
              <a:off x="961679" y="1281213"/>
              <a:ext cx="175013" cy="27000"/>
              <a:chOff x="5662375" y="212375"/>
              <a:chExt cx="175013" cy="27000"/>
            </a:xfrm>
          </p:grpSpPr>
          <p:sp>
            <p:nvSpPr>
              <p:cNvPr id="1261" name="Google Shape;1261;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2" name="Google Shape;1262;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3" name="Google Shape;1263;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264" name="Google Shape;1264;p2"/>
          <p:cNvGrpSpPr/>
          <p:nvPr/>
        </p:nvGrpSpPr>
        <p:grpSpPr>
          <a:xfrm>
            <a:off x="640676" y="2378729"/>
            <a:ext cx="635100" cy="733491"/>
            <a:chOff x="731647" y="1650460"/>
            <a:chExt cx="635100" cy="733491"/>
          </a:xfrm>
        </p:grpSpPr>
        <p:grpSp>
          <p:nvGrpSpPr>
            <p:cNvPr id="1265" name="Google Shape;1265;p2"/>
            <p:cNvGrpSpPr/>
            <p:nvPr/>
          </p:nvGrpSpPr>
          <p:grpSpPr>
            <a:xfrm>
              <a:off x="731647" y="1650460"/>
              <a:ext cx="635100" cy="635100"/>
              <a:chOff x="917231" y="1827973"/>
              <a:chExt cx="635100" cy="635100"/>
            </a:xfrm>
          </p:grpSpPr>
          <p:sp>
            <p:nvSpPr>
              <p:cNvPr id="1266" name="Google Shape;1266;p2"/>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2"/>
            <p:cNvGrpSpPr/>
            <p:nvPr/>
          </p:nvGrpSpPr>
          <p:grpSpPr>
            <a:xfrm>
              <a:off x="961679" y="2356951"/>
              <a:ext cx="175013" cy="27000"/>
              <a:chOff x="5662375" y="212375"/>
              <a:chExt cx="175013" cy="27000"/>
            </a:xfrm>
          </p:grpSpPr>
          <p:sp>
            <p:nvSpPr>
              <p:cNvPr id="1269" name="Google Shape;1269;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0" name="Google Shape;1270;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272" name="Google Shape;1272;p2"/>
          <p:cNvGrpSpPr/>
          <p:nvPr/>
        </p:nvGrpSpPr>
        <p:grpSpPr>
          <a:xfrm>
            <a:off x="640676" y="3456546"/>
            <a:ext cx="635100" cy="734983"/>
            <a:chOff x="731647" y="2728277"/>
            <a:chExt cx="635100" cy="734983"/>
          </a:xfrm>
        </p:grpSpPr>
        <p:grpSp>
          <p:nvGrpSpPr>
            <p:cNvPr id="1273" name="Google Shape;1273;p2"/>
            <p:cNvGrpSpPr/>
            <p:nvPr/>
          </p:nvGrpSpPr>
          <p:grpSpPr>
            <a:xfrm>
              <a:off x="731647" y="2728277"/>
              <a:ext cx="635100" cy="635100"/>
              <a:chOff x="917231" y="2905502"/>
              <a:chExt cx="635100" cy="635100"/>
            </a:xfrm>
          </p:grpSpPr>
          <p:sp>
            <p:nvSpPr>
              <p:cNvPr id="1274" name="Google Shape;1274;p2"/>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2"/>
            <p:cNvGrpSpPr/>
            <p:nvPr/>
          </p:nvGrpSpPr>
          <p:grpSpPr>
            <a:xfrm>
              <a:off x="961679" y="3436260"/>
              <a:ext cx="175013" cy="27000"/>
              <a:chOff x="5662375" y="212375"/>
              <a:chExt cx="175013" cy="27000"/>
            </a:xfrm>
          </p:grpSpPr>
          <p:sp>
            <p:nvSpPr>
              <p:cNvPr id="1277" name="Google Shape;1277;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8" name="Google Shape;1278;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9" name="Google Shape;1279;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1280" name="Google Shape;1280;p2"/>
          <p:cNvSpPr txBox="1"/>
          <p:nvPr>
            <p:ph type="title"/>
          </p:nvPr>
        </p:nvSpPr>
        <p:spPr>
          <a:xfrm>
            <a:off x="3264450" y="242249"/>
            <a:ext cx="26151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US"/>
              <a:t>Table of Contents</a:t>
            </a:r>
            <a:endParaRPr/>
          </a:p>
        </p:txBody>
      </p:sp>
      <p:sp>
        <p:nvSpPr>
          <p:cNvPr id="1281" name="Google Shape;1281;p2"/>
          <p:cNvSpPr txBox="1"/>
          <p:nvPr>
            <p:ph idx="2" type="subTitle"/>
          </p:nvPr>
        </p:nvSpPr>
        <p:spPr>
          <a:xfrm>
            <a:off x="1573237" y="1441501"/>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Brief introduction about cloud computing</a:t>
            </a:r>
            <a:endParaRPr>
              <a:latin typeface="Barlow Semi Condensed"/>
              <a:ea typeface="Barlow Semi Condensed"/>
              <a:cs typeface="Barlow Semi Condensed"/>
              <a:sym typeface="Barlow Semi Condensed"/>
            </a:endParaRPr>
          </a:p>
        </p:txBody>
      </p:sp>
      <p:sp>
        <p:nvSpPr>
          <p:cNvPr id="1282" name="Google Shape;1282;p2"/>
          <p:cNvSpPr txBox="1"/>
          <p:nvPr>
            <p:ph idx="1" type="subTitle"/>
          </p:nvPr>
        </p:nvSpPr>
        <p:spPr>
          <a:xfrm>
            <a:off x="1573237" y="1158037"/>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800">
                <a:solidFill>
                  <a:schemeClr val="accent1"/>
                </a:solidFill>
              </a:rPr>
              <a:t>Cloud computing</a:t>
            </a:r>
            <a:endParaRPr/>
          </a:p>
        </p:txBody>
      </p:sp>
      <p:sp>
        <p:nvSpPr>
          <p:cNvPr id="1283" name="Google Shape;1283;p2"/>
          <p:cNvSpPr txBox="1"/>
          <p:nvPr>
            <p:ph idx="3" type="subTitle"/>
          </p:nvPr>
        </p:nvSpPr>
        <p:spPr>
          <a:xfrm>
            <a:off x="1573236" y="2237029"/>
            <a:ext cx="3496833"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The problems of cloud computing</a:t>
            </a:r>
            <a:endParaRPr/>
          </a:p>
        </p:txBody>
      </p:sp>
      <p:sp>
        <p:nvSpPr>
          <p:cNvPr id="1284" name="Google Shape;1284;p2"/>
          <p:cNvSpPr txBox="1"/>
          <p:nvPr>
            <p:ph idx="4" type="subTitle"/>
          </p:nvPr>
        </p:nvSpPr>
        <p:spPr>
          <a:xfrm>
            <a:off x="1573237" y="2520493"/>
            <a:ext cx="3047138"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Why cloud computing is a problem in modern software development</a:t>
            </a:r>
            <a:endParaRPr/>
          </a:p>
        </p:txBody>
      </p:sp>
      <p:sp>
        <p:nvSpPr>
          <p:cNvPr id="1285" name="Google Shape;1285;p2"/>
          <p:cNvSpPr txBox="1"/>
          <p:nvPr>
            <p:ph idx="5" type="subTitle"/>
          </p:nvPr>
        </p:nvSpPr>
        <p:spPr>
          <a:xfrm>
            <a:off x="1570895" y="3169298"/>
            <a:ext cx="2615100" cy="55760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latin typeface="Arial"/>
                <a:ea typeface="Arial"/>
                <a:cs typeface="Arial"/>
                <a:sym typeface="Arial"/>
              </a:rPr>
              <a:t>Pillars in constructing a cloud architecture</a:t>
            </a:r>
            <a:endParaRPr/>
          </a:p>
        </p:txBody>
      </p:sp>
      <p:sp>
        <p:nvSpPr>
          <p:cNvPr id="1286" name="Google Shape;1286;p2"/>
          <p:cNvSpPr txBox="1"/>
          <p:nvPr>
            <p:ph idx="6" type="subTitle"/>
          </p:nvPr>
        </p:nvSpPr>
        <p:spPr>
          <a:xfrm>
            <a:off x="1564119" y="3776069"/>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How to evaluate a cloud architecture</a:t>
            </a:r>
            <a:endParaRPr/>
          </a:p>
        </p:txBody>
      </p:sp>
      <p:sp>
        <p:nvSpPr>
          <p:cNvPr id="1287" name="Google Shape;1287;p2"/>
          <p:cNvSpPr txBox="1"/>
          <p:nvPr>
            <p:ph idx="9" type="title"/>
          </p:nvPr>
        </p:nvSpPr>
        <p:spPr>
          <a:xfrm>
            <a:off x="722845" y="1450645"/>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01</a:t>
            </a:r>
            <a:endParaRPr/>
          </a:p>
        </p:txBody>
      </p:sp>
      <p:sp>
        <p:nvSpPr>
          <p:cNvPr id="1288" name="Google Shape;1288;p2"/>
          <p:cNvSpPr txBox="1"/>
          <p:nvPr>
            <p:ph idx="13" type="title"/>
          </p:nvPr>
        </p:nvSpPr>
        <p:spPr>
          <a:xfrm>
            <a:off x="722845" y="2529637"/>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02</a:t>
            </a:r>
            <a:endParaRPr/>
          </a:p>
        </p:txBody>
      </p:sp>
      <p:sp>
        <p:nvSpPr>
          <p:cNvPr id="1289" name="Google Shape;1289;p2"/>
          <p:cNvSpPr txBox="1"/>
          <p:nvPr>
            <p:ph idx="14" type="title"/>
          </p:nvPr>
        </p:nvSpPr>
        <p:spPr>
          <a:xfrm>
            <a:off x="722845" y="3608629"/>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03</a:t>
            </a:r>
            <a:endParaRPr/>
          </a:p>
        </p:txBody>
      </p:sp>
      <p:grpSp>
        <p:nvGrpSpPr>
          <p:cNvPr id="1290" name="Google Shape;1290;p2"/>
          <p:cNvGrpSpPr/>
          <p:nvPr/>
        </p:nvGrpSpPr>
        <p:grpSpPr>
          <a:xfrm>
            <a:off x="4993341" y="1301842"/>
            <a:ext cx="635100" cy="734640"/>
            <a:chOff x="731647" y="573573"/>
            <a:chExt cx="635100" cy="734640"/>
          </a:xfrm>
        </p:grpSpPr>
        <p:grpSp>
          <p:nvGrpSpPr>
            <p:cNvPr id="1291" name="Google Shape;1291;p2"/>
            <p:cNvGrpSpPr/>
            <p:nvPr/>
          </p:nvGrpSpPr>
          <p:grpSpPr>
            <a:xfrm>
              <a:off x="731647" y="573573"/>
              <a:ext cx="635100" cy="635100"/>
              <a:chOff x="917231" y="750460"/>
              <a:chExt cx="635100" cy="635100"/>
            </a:xfrm>
          </p:grpSpPr>
          <p:sp>
            <p:nvSpPr>
              <p:cNvPr id="1292" name="Google Shape;1292;p2"/>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4" name="Google Shape;1294;p2"/>
            <p:cNvGrpSpPr/>
            <p:nvPr/>
          </p:nvGrpSpPr>
          <p:grpSpPr>
            <a:xfrm>
              <a:off x="961679" y="1281213"/>
              <a:ext cx="175013" cy="27000"/>
              <a:chOff x="5662375" y="212375"/>
              <a:chExt cx="175013" cy="27000"/>
            </a:xfrm>
          </p:grpSpPr>
          <p:sp>
            <p:nvSpPr>
              <p:cNvPr id="1295" name="Google Shape;1295;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298" name="Google Shape;1298;p2"/>
          <p:cNvGrpSpPr/>
          <p:nvPr/>
        </p:nvGrpSpPr>
        <p:grpSpPr>
          <a:xfrm>
            <a:off x="4993341" y="2378729"/>
            <a:ext cx="635100" cy="733491"/>
            <a:chOff x="731647" y="1650460"/>
            <a:chExt cx="635100" cy="733491"/>
          </a:xfrm>
        </p:grpSpPr>
        <p:grpSp>
          <p:nvGrpSpPr>
            <p:cNvPr id="1299" name="Google Shape;1299;p2"/>
            <p:cNvGrpSpPr/>
            <p:nvPr/>
          </p:nvGrpSpPr>
          <p:grpSpPr>
            <a:xfrm>
              <a:off x="731647" y="1650460"/>
              <a:ext cx="635100" cy="635100"/>
              <a:chOff x="917231" y="1827973"/>
              <a:chExt cx="635100" cy="635100"/>
            </a:xfrm>
          </p:grpSpPr>
          <p:sp>
            <p:nvSpPr>
              <p:cNvPr id="1300" name="Google Shape;1300;p2"/>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2" name="Google Shape;1302;p2"/>
            <p:cNvGrpSpPr/>
            <p:nvPr/>
          </p:nvGrpSpPr>
          <p:grpSpPr>
            <a:xfrm>
              <a:off x="961679" y="2356951"/>
              <a:ext cx="175013" cy="27000"/>
              <a:chOff x="5662375" y="212375"/>
              <a:chExt cx="175013" cy="27000"/>
            </a:xfrm>
          </p:grpSpPr>
          <p:sp>
            <p:nvSpPr>
              <p:cNvPr id="1303" name="Google Shape;1303;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306" name="Google Shape;1306;p2"/>
          <p:cNvGrpSpPr/>
          <p:nvPr/>
        </p:nvGrpSpPr>
        <p:grpSpPr>
          <a:xfrm>
            <a:off x="4993341" y="3456546"/>
            <a:ext cx="635100" cy="734983"/>
            <a:chOff x="731647" y="2728277"/>
            <a:chExt cx="635100" cy="734983"/>
          </a:xfrm>
        </p:grpSpPr>
        <p:grpSp>
          <p:nvGrpSpPr>
            <p:cNvPr id="1307" name="Google Shape;1307;p2"/>
            <p:cNvGrpSpPr/>
            <p:nvPr/>
          </p:nvGrpSpPr>
          <p:grpSpPr>
            <a:xfrm>
              <a:off x="731647" y="2728277"/>
              <a:ext cx="635100" cy="635100"/>
              <a:chOff x="917231" y="2905502"/>
              <a:chExt cx="635100" cy="635100"/>
            </a:xfrm>
          </p:grpSpPr>
          <p:sp>
            <p:nvSpPr>
              <p:cNvPr id="1308" name="Google Shape;1308;p2"/>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2"/>
            <p:cNvGrpSpPr/>
            <p:nvPr/>
          </p:nvGrpSpPr>
          <p:grpSpPr>
            <a:xfrm>
              <a:off x="961679" y="3436260"/>
              <a:ext cx="175013" cy="27000"/>
              <a:chOff x="5662375" y="212375"/>
              <a:chExt cx="175013" cy="27000"/>
            </a:xfrm>
          </p:grpSpPr>
          <p:sp>
            <p:nvSpPr>
              <p:cNvPr id="1311" name="Google Shape;1311;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2" name="Google Shape;1312;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3" name="Google Shape;1313;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1314" name="Google Shape;1314;p2"/>
          <p:cNvSpPr txBox="1"/>
          <p:nvPr/>
        </p:nvSpPr>
        <p:spPr>
          <a:xfrm>
            <a:off x="5925902" y="1441501"/>
            <a:ext cx="2810806"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2"/>
                </a:solidFill>
                <a:latin typeface="Barlow Semi Condensed"/>
                <a:ea typeface="Barlow Semi Condensed"/>
                <a:cs typeface="Barlow Semi Condensed"/>
                <a:sym typeface="Barlow Semi Condensed"/>
              </a:rPr>
              <a:t>Choose your system architecture wisely</a:t>
            </a:r>
            <a:endParaRPr/>
          </a:p>
        </p:txBody>
      </p:sp>
      <p:sp>
        <p:nvSpPr>
          <p:cNvPr id="1315" name="Google Shape;1315;p2"/>
          <p:cNvSpPr txBox="1"/>
          <p:nvPr/>
        </p:nvSpPr>
        <p:spPr>
          <a:xfrm>
            <a:off x="5925902" y="1158037"/>
            <a:ext cx="2615100" cy="38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accent1"/>
                </a:solidFill>
                <a:latin typeface="Barlow Semi Condensed Medium"/>
                <a:ea typeface="Barlow Semi Condensed Medium"/>
                <a:cs typeface="Barlow Semi Condensed Medium"/>
                <a:sym typeface="Barlow Semi Condensed Medium"/>
              </a:rPr>
              <a:t>Architectures on the Cloud</a:t>
            </a:r>
            <a:endParaRPr/>
          </a:p>
        </p:txBody>
      </p:sp>
      <p:sp>
        <p:nvSpPr>
          <p:cNvPr id="1316" name="Google Shape;1316;p2"/>
          <p:cNvSpPr txBox="1"/>
          <p:nvPr/>
        </p:nvSpPr>
        <p:spPr>
          <a:xfrm>
            <a:off x="5925902" y="2237029"/>
            <a:ext cx="3218098" cy="38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accent1"/>
                </a:solidFill>
                <a:latin typeface="Barlow Semi Condensed Medium"/>
                <a:ea typeface="Barlow Semi Condensed Medium"/>
                <a:cs typeface="Barlow Semi Condensed Medium"/>
                <a:sym typeface="Barlow Semi Condensed Medium"/>
              </a:rPr>
              <a:t>Dive into Web Hosting</a:t>
            </a:r>
            <a:endParaRPr/>
          </a:p>
        </p:txBody>
      </p:sp>
      <p:sp>
        <p:nvSpPr>
          <p:cNvPr id="1317" name="Google Shape;1317;p2"/>
          <p:cNvSpPr txBox="1"/>
          <p:nvPr/>
        </p:nvSpPr>
        <p:spPr>
          <a:xfrm>
            <a:off x="5925902" y="2520493"/>
            <a:ext cx="26151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2"/>
                </a:solidFill>
                <a:latin typeface="Barlow Semi Condensed"/>
                <a:ea typeface="Barlow Semi Condensed"/>
                <a:cs typeface="Barlow Semi Condensed"/>
                <a:sym typeface="Barlow Semi Condensed"/>
              </a:rPr>
              <a:t>Web hosting integrating cloud architecture</a:t>
            </a:r>
            <a:endParaRPr/>
          </a:p>
        </p:txBody>
      </p:sp>
      <p:sp>
        <p:nvSpPr>
          <p:cNvPr id="1318" name="Google Shape;1318;p2"/>
          <p:cNvSpPr txBox="1"/>
          <p:nvPr/>
        </p:nvSpPr>
        <p:spPr>
          <a:xfrm>
            <a:off x="5925902" y="3379957"/>
            <a:ext cx="2615100" cy="43216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accent1"/>
                </a:solidFill>
                <a:latin typeface="Barlow Semi Condensed Medium"/>
                <a:ea typeface="Barlow Semi Condensed Medium"/>
                <a:cs typeface="Barlow Semi Condensed Medium"/>
                <a:sym typeface="Barlow Semi Condensed Medium"/>
              </a:rPr>
              <a:t>Conclusion</a:t>
            </a:r>
            <a:endParaRPr/>
          </a:p>
        </p:txBody>
      </p:sp>
      <p:sp>
        <p:nvSpPr>
          <p:cNvPr id="1319" name="Google Shape;1319;p2"/>
          <p:cNvSpPr txBox="1"/>
          <p:nvPr/>
        </p:nvSpPr>
        <p:spPr>
          <a:xfrm>
            <a:off x="5916784" y="3776069"/>
            <a:ext cx="26151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2"/>
                </a:solidFill>
                <a:latin typeface="Barlow Semi Condensed"/>
                <a:ea typeface="Barlow Semi Condensed"/>
                <a:cs typeface="Barlow Semi Condensed"/>
                <a:sym typeface="Barlow Semi Condensed"/>
              </a:rPr>
              <a:t>Recap the keys</a:t>
            </a:r>
            <a:endParaRPr/>
          </a:p>
        </p:txBody>
      </p:sp>
      <p:sp>
        <p:nvSpPr>
          <p:cNvPr id="1320" name="Google Shape;1320;p2"/>
          <p:cNvSpPr txBox="1"/>
          <p:nvPr/>
        </p:nvSpPr>
        <p:spPr>
          <a:xfrm>
            <a:off x="5075510" y="1450645"/>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Fjalla One"/>
              <a:buNone/>
            </a:pPr>
            <a:r>
              <a:rPr b="0" i="0" lang="en-US" sz="2000" u="none" cap="none" strike="noStrike">
                <a:solidFill>
                  <a:schemeClr val="lt1"/>
                </a:solidFill>
                <a:latin typeface="Fjalla One"/>
                <a:ea typeface="Fjalla One"/>
                <a:cs typeface="Fjalla One"/>
                <a:sym typeface="Fjalla One"/>
              </a:rPr>
              <a:t>04</a:t>
            </a:r>
            <a:endParaRPr/>
          </a:p>
        </p:txBody>
      </p:sp>
      <p:sp>
        <p:nvSpPr>
          <p:cNvPr id="1321" name="Google Shape;1321;p2"/>
          <p:cNvSpPr txBox="1"/>
          <p:nvPr/>
        </p:nvSpPr>
        <p:spPr>
          <a:xfrm>
            <a:off x="5075510" y="2529637"/>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Fjalla One"/>
              <a:buNone/>
            </a:pPr>
            <a:r>
              <a:rPr b="0" i="0" lang="en-US" sz="2000" u="none" cap="none" strike="noStrike">
                <a:solidFill>
                  <a:schemeClr val="lt1"/>
                </a:solidFill>
                <a:latin typeface="Fjalla One"/>
                <a:ea typeface="Fjalla One"/>
                <a:cs typeface="Fjalla One"/>
                <a:sym typeface="Fjalla One"/>
              </a:rPr>
              <a:t>05</a:t>
            </a:r>
            <a:endParaRPr/>
          </a:p>
        </p:txBody>
      </p:sp>
      <p:sp>
        <p:nvSpPr>
          <p:cNvPr id="1322" name="Google Shape;1322;p2"/>
          <p:cNvSpPr txBox="1"/>
          <p:nvPr/>
        </p:nvSpPr>
        <p:spPr>
          <a:xfrm>
            <a:off x="5075510" y="3608629"/>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Fjalla One"/>
              <a:buNone/>
            </a:pPr>
            <a:r>
              <a:rPr b="0" i="0" lang="en-US" sz="2000" u="none" cap="none" strike="noStrike">
                <a:solidFill>
                  <a:schemeClr val="lt1"/>
                </a:solidFill>
                <a:latin typeface="Fjalla One"/>
                <a:ea typeface="Fjalla One"/>
                <a:cs typeface="Fjalla One"/>
                <a:sym typeface="Fjalla One"/>
              </a:rPr>
              <a:t>06</a:t>
            </a:r>
            <a:endParaRPr/>
          </a:p>
        </p:txBody>
      </p:sp>
      <p:sp>
        <p:nvSpPr>
          <p:cNvPr id="1323" name="Google Shape;1323;p2"/>
          <p:cNvSpPr txBox="1"/>
          <p:nvPr/>
        </p:nvSpPr>
        <p:spPr>
          <a:xfrm>
            <a:off x="5135625" y="4044077"/>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Fjalla One"/>
              <a:buNone/>
            </a:pPr>
            <a:r>
              <a:rPr b="0" i="0" lang="en-US" sz="2000" u="none" cap="none" strike="noStrike">
                <a:solidFill>
                  <a:schemeClr val="lt1"/>
                </a:solidFill>
                <a:latin typeface="Fjalla One"/>
                <a:ea typeface="Fjalla One"/>
                <a:cs typeface="Fjalla One"/>
                <a:sym typeface="Fjalla One"/>
              </a:rPr>
              <a: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descr="A picture containing businesscard&#10;&#10;Description automatically generated" id="1557" name="Google Shape;1557;p20"/>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58" name="Google Shape;1558;p20"/>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Simple Storage Service (Amazon S3)</a:t>
            </a:r>
            <a:endParaRPr/>
          </a:p>
        </p:txBody>
      </p:sp>
      <p:pic>
        <p:nvPicPr>
          <p:cNvPr id="1559" name="Google Shape;1559;p20"/>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60" name="Google Shape;1560;p20"/>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58"/>
                                        </p:tgtEl>
                                      </p:cBhvr>
                                    </p:animEffect>
                                    <p:set>
                                      <p:cBhvr>
                                        <p:cTn dur="1" fill="hold">
                                          <p:stCondLst>
                                            <p:cond delay="500"/>
                                          </p:stCondLst>
                                        </p:cTn>
                                        <p:tgtEl>
                                          <p:spTgt spid="155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59"/>
                                        </p:tgtEl>
                                      </p:cBhvr>
                                    </p:animEffect>
                                    <p:set>
                                      <p:cBhvr>
                                        <p:cTn dur="1" fill="hold">
                                          <p:stCondLst>
                                            <p:cond delay="500"/>
                                          </p:stCondLst>
                                        </p:cTn>
                                        <p:tgtEl>
                                          <p:spTgt spid="15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pic>
        <p:nvPicPr>
          <p:cNvPr descr="A picture containing businesscard&#10;&#10;Description automatically generated" id="1565" name="Google Shape;1565;p21"/>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sp>
        <p:nvSpPr>
          <p:cNvPr id="1566" name="Google Shape;1566;p21"/>
          <p:cNvSpPr txBox="1"/>
          <p:nvPr/>
        </p:nvSpPr>
        <p:spPr>
          <a:xfrm>
            <a:off x="28810" y="2571750"/>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Storage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Gateway</a:t>
            </a:r>
            <a:endParaRPr/>
          </a:p>
        </p:txBody>
      </p:sp>
      <p:pic>
        <p:nvPicPr>
          <p:cNvPr id="1567" name="Google Shape;1567;p21"/>
          <p:cNvPicPr preferRelativeResize="0"/>
          <p:nvPr/>
        </p:nvPicPr>
        <p:blipFill rotWithShape="1">
          <a:blip r:embed="rId4">
            <a:alphaModFix/>
          </a:blip>
          <a:srcRect b="0" l="0" r="0" t="0"/>
          <a:stretch/>
        </p:blipFill>
        <p:spPr>
          <a:xfrm>
            <a:off x="782078" y="1809750"/>
            <a:ext cx="762000" cy="762000"/>
          </a:xfrm>
          <a:prstGeom prst="rect">
            <a:avLst/>
          </a:prstGeom>
          <a:noFill/>
          <a:ln>
            <a:noFill/>
          </a:ln>
        </p:spPr>
      </p:pic>
      <p:sp>
        <p:nvSpPr>
          <p:cNvPr id="1568" name="Google Shape;1568;p21"/>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66"/>
                                        </p:tgtEl>
                                      </p:cBhvr>
                                    </p:animEffect>
                                    <p:set>
                                      <p:cBhvr>
                                        <p:cTn dur="1" fill="hold">
                                          <p:stCondLst>
                                            <p:cond delay="500"/>
                                          </p:stCondLst>
                                        </p:cTn>
                                        <p:tgtEl>
                                          <p:spTgt spid="156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67"/>
                                        </p:tgtEl>
                                      </p:cBhvr>
                                    </p:animEffect>
                                    <p:set>
                                      <p:cBhvr>
                                        <p:cTn dur="1" fill="hold">
                                          <p:stCondLst>
                                            <p:cond delay="500"/>
                                          </p:stCondLst>
                                        </p:cTn>
                                        <p:tgtEl>
                                          <p:spTgt spid="15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descr="A picture containing businesscard&#10;&#10;Description automatically generated" id="1573" name="Google Shape;1573;p22"/>
          <p:cNvPicPr preferRelativeResize="0"/>
          <p:nvPr/>
        </p:nvPicPr>
        <p:blipFill rotWithShape="1">
          <a:blip r:embed="rId3">
            <a:alphaModFix/>
          </a:blip>
          <a:srcRect b="0" l="0" r="0" t="0"/>
          <a:stretch/>
        </p:blipFill>
        <p:spPr>
          <a:xfrm>
            <a:off x="6093530" y="1528957"/>
            <a:ext cx="1713809" cy="1713809"/>
          </a:xfrm>
          <a:prstGeom prst="rect">
            <a:avLst/>
          </a:prstGeom>
          <a:noFill/>
          <a:ln>
            <a:noFill/>
          </a:ln>
        </p:spPr>
      </p:pic>
      <p:pic>
        <p:nvPicPr>
          <p:cNvPr id="1574" name="Google Shape;1574;p22"/>
          <p:cNvPicPr preferRelativeResize="0"/>
          <p:nvPr/>
        </p:nvPicPr>
        <p:blipFill rotWithShape="1">
          <a:blip r:embed="rId4">
            <a:alphaModFix/>
          </a:blip>
          <a:srcRect b="0" l="0" r="0" t="0"/>
          <a:stretch/>
        </p:blipFill>
        <p:spPr>
          <a:xfrm>
            <a:off x="669787" y="1327700"/>
            <a:ext cx="762000" cy="762000"/>
          </a:xfrm>
          <a:prstGeom prst="rect">
            <a:avLst/>
          </a:prstGeom>
          <a:noFill/>
          <a:ln>
            <a:noFill/>
          </a:ln>
        </p:spPr>
      </p:pic>
      <p:pic>
        <p:nvPicPr>
          <p:cNvPr id="1575" name="Google Shape;1575;p22"/>
          <p:cNvPicPr preferRelativeResize="0"/>
          <p:nvPr/>
        </p:nvPicPr>
        <p:blipFill rotWithShape="1">
          <a:blip r:embed="rId5">
            <a:alphaModFix/>
          </a:blip>
          <a:srcRect b="0" l="0" r="0" t="0"/>
          <a:stretch/>
        </p:blipFill>
        <p:spPr>
          <a:xfrm>
            <a:off x="669787" y="2682021"/>
            <a:ext cx="762000" cy="762000"/>
          </a:xfrm>
          <a:prstGeom prst="rect">
            <a:avLst/>
          </a:prstGeom>
          <a:noFill/>
          <a:ln>
            <a:noFill/>
          </a:ln>
        </p:spPr>
      </p:pic>
      <p:pic>
        <p:nvPicPr>
          <p:cNvPr id="1576" name="Google Shape;1576;p22"/>
          <p:cNvPicPr preferRelativeResize="0"/>
          <p:nvPr/>
        </p:nvPicPr>
        <p:blipFill rotWithShape="1">
          <a:blip r:embed="rId6">
            <a:alphaModFix/>
          </a:blip>
          <a:srcRect b="0" l="0" r="0" t="0"/>
          <a:stretch/>
        </p:blipFill>
        <p:spPr>
          <a:xfrm>
            <a:off x="2767887" y="1327700"/>
            <a:ext cx="762000" cy="762000"/>
          </a:xfrm>
          <a:prstGeom prst="rect">
            <a:avLst/>
          </a:prstGeom>
          <a:noFill/>
          <a:ln>
            <a:noFill/>
          </a:ln>
        </p:spPr>
      </p:pic>
      <p:sp>
        <p:nvSpPr>
          <p:cNvPr id="1577" name="Google Shape;1577;p22"/>
          <p:cNvSpPr txBox="1"/>
          <p:nvPr/>
        </p:nvSpPr>
        <p:spPr>
          <a:xfrm>
            <a:off x="0" y="2247361"/>
            <a:ext cx="22796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Route 53</a:t>
            </a:r>
            <a:endParaRPr/>
          </a:p>
        </p:txBody>
      </p:sp>
      <p:sp>
        <p:nvSpPr>
          <p:cNvPr id="1578" name="Google Shape;1578;p22"/>
          <p:cNvSpPr txBox="1"/>
          <p:nvPr/>
        </p:nvSpPr>
        <p:spPr>
          <a:xfrm>
            <a:off x="-95388" y="3601682"/>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CloudFront</a:t>
            </a:r>
            <a:endParaRPr/>
          </a:p>
        </p:txBody>
      </p:sp>
      <p:sp>
        <p:nvSpPr>
          <p:cNvPr id="1579" name="Google Shape;1579;p22"/>
          <p:cNvSpPr txBox="1"/>
          <p:nvPr/>
        </p:nvSpPr>
        <p:spPr>
          <a:xfrm>
            <a:off x="2009062" y="2247361"/>
            <a:ext cx="22796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Elastic Load Balancing</a:t>
            </a:r>
            <a:endParaRPr/>
          </a:p>
        </p:txBody>
      </p:sp>
      <p:pic>
        <p:nvPicPr>
          <p:cNvPr id="1580" name="Google Shape;1580;p22"/>
          <p:cNvPicPr preferRelativeResize="0"/>
          <p:nvPr/>
        </p:nvPicPr>
        <p:blipFill rotWithShape="1">
          <a:blip r:embed="rId7">
            <a:alphaModFix/>
          </a:blip>
          <a:srcRect b="0" l="0" r="0" t="0"/>
          <a:stretch/>
        </p:blipFill>
        <p:spPr>
          <a:xfrm>
            <a:off x="2753599" y="2719803"/>
            <a:ext cx="762000" cy="762000"/>
          </a:xfrm>
          <a:prstGeom prst="rect">
            <a:avLst/>
          </a:prstGeom>
          <a:noFill/>
          <a:ln>
            <a:noFill/>
          </a:ln>
        </p:spPr>
      </p:pic>
      <p:sp>
        <p:nvSpPr>
          <p:cNvPr id="1581" name="Google Shape;1581;p22"/>
          <p:cNvSpPr txBox="1"/>
          <p:nvPr/>
        </p:nvSpPr>
        <p:spPr>
          <a:xfrm>
            <a:off x="1996362" y="3483390"/>
            <a:ext cx="22923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Firewall</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Manager</a:t>
            </a:r>
            <a:endParaRPr/>
          </a:p>
        </p:txBody>
      </p:sp>
      <p:sp>
        <p:nvSpPr>
          <p:cNvPr id="1582" name="Google Shape;1582;p22"/>
          <p:cNvSpPr txBox="1"/>
          <p:nvPr>
            <p:ph type="title"/>
          </p:nvPr>
        </p:nvSpPr>
        <p:spPr>
          <a:xfrm>
            <a:off x="723750" y="288907"/>
            <a:ext cx="7696500" cy="572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lang="en-US" sz="2400">
                <a:latin typeface="Fjalla One"/>
                <a:ea typeface="Fjalla One"/>
                <a:cs typeface="Fjalla One"/>
                <a:sym typeface="Fjalla One"/>
              </a:rPr>
              <a:t>LET’S CREATE OUR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81"/>
                                        </p:tgtEl>
                                      </p:cBhvr>
                                    </p:animEffect>
                                    <p:set>
                                      <p:cBhvr>
                                        <p:cTn dur="1" fill="hold">
                                          <p:stCondLst>
                                            <p:cond delay="500"/>
                                          </p:stCondLst>
                                        </p:cTn>
                                        <p:tgtEl>
                                          <p:spTgt spid="15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79"/>
                                        </p:tgtEl>
                                      </p:cBhvr>
                                    </p:animEffect>
                                    <p:set>
                                      <p:cBhvr>
                                        <p:cTn dur="1" fill="hold">
                                          <p:stCondLst>
                                            <p:cond delay="500"/>
                                          </p:stCondLst>
                                        </p:cTn>
                                        <p:tgtEl>
                                          <p:spTgt spid="15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77"/>
                                        </p:tgtEl>
                                      </p:cBhvr>
                                    </p:animEffect>
                                    <p:set>
                                      <p:cBhvr>
                                        <p:cTn dur="1" fill="hold">
                                          <p:stCondLst>
                                            <p:cond delay="500"/>
                                          </p:stCondLst>
                                        </p:cTn>
                                        <p:tgtEl>
                                          <p:spTgt spid="15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78"/>
                                        </p:tgtEl>
                                      </p:cBhvr>
                                    </p:animEffect>
                                    <p:set>
                                      <p:cBhvr>
                                        <p:cTn dur="1" fill="hold">
                                          <p:stCondLst>
                                            <p:cond delay="500"/>
                                          </p:stCondLst>
                                        </p:cTn>
                                        <p:tgtEl>
                                          <p:spTgt spid="157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
                                        <p:tgtEl>
                                          <p:spTgt spid="1574"/>
                                        </p:tgtEl>
                                      </p:cBhvr>
                                    </p:animEffect>
                                    <p:set>
                                      <p:cBhvr>
                                        <p:cTn dur="1" fill="hold">
                                          <p:stCondLst>
                                            <p:cond delay="100"/>
                                          </p:stCondLst>
                                        </p:cTn>
                                        <p:tgtEl>
                                          <p:spTgt spid="15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576"/>
                                        </p:tgtEl>
                                      </p:cBhvr>
                                    </p:animEffect>
                                    <p:set>
                                      <p:cBhvr>
                                        <p:cTn dur="1" fill="hold">
                                          <p:stCondLst>
                                            <p:cond delay="100"/>
                                          </p:stCondLst>
                                        </p:cTn>
                                        <p:tgtEl>
                                          <p:spTgt spid="15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580"/>
                                        </p:tgtEl>
                                      </p:cBhvr>
                                    </p:animEffect>
                                    <p:set>
                                      <p:cBhvr>
                                        <p:cTn dur="1" fill="hold">
                                          <p:stCondLst>
                                            <p:cond delay="100"/>
                                          </p:stCondLst>
                                        </p:cTn>
                                        <p:tgtEl>
                                          <p:spTgt spid="15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575"/>
                                        </p:tgtEl>
                                      </p:cBhvr>
                                    </p:animEffect>
                                    <p:set>
                                      <p:cBhvr>
                                        <p:cTn dur="1" fill="hold">
                                          <p:stCondLst>
                                            <p:cond delay="100"/>
                                          </p:stCondLst>
                                        </p:cTn>
                                        <p:tgtEl>
                                          <p:spTgt spid="15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23"/>
          <p:cNvPicPr preferRelativeResize="0"/>
          <p:nvPr/>
        </p:nvPicPr>
        <p:blipFill rotWithShape="1">
          <a:blip r:embed="rId3">
            <a:alphaModFix/>
          </a:blip>
          <a:srcRect b="0" l="0" r="0" t="0"/>
          <a:stretch/>
        </p:blipFill>
        <p:spPr>
          <a:xfrm>
            <a:off x="749300" y="832583"/>
            <a:ext cx="762000" cy="762000"/>
          </a:xfrm>
          <a:prstGeom prst="rect">
            <a:avLst/>
          </a:prstGeom>
          <a:noFill/>
          <a:ln>
            <a:noFill/>
          </a:ln>
        </p:spPr>
      </p:pic>
      <p:sp>
        <p:nvSpPr>
          <p:cNvPr id="1588" name="Google Shape;1588;p23"/>
          <p:cNvSpPr txBox="1"/>
          <p:nvPr/>
        </p:nvSpPr>
        <p:spPr>
          <a:xfrm>
            <a:off x="0" y="1594583"/>
            <a:ext cx="22796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Identity and Access Management (IAM)</a:t>
            </a:r>
            <a:endParaRPr/>
          </a:p>
        </p:txBody>
      </p:sp>
      <p:pic>
        <p:nvPicPr>
          <p:cNvPr id="1589" name="Google Shape;1589;p23"/>
          <p:cNvPicPr preferRelativeResize="0"/>
          <p:nvPr/>
        </p:nvPicPr>
        <p:blipFill rotWithShape="1">
          <a:blip r:embed="rId4">
            <a:alphaModFix/>
          </a:blip>
          <a:srcRect b="0" l="0" r="0" t="0"/>
          <a:stretch/>
        </p:blipFill>
        <p:spPr>
          <a:xfrm>
            <a:off x="2987674" y="832583"/>
            <a:ext cx="762000" cy="762000"/>
          </a:xfrm>
          <a:prstGeom prst="rect">
            <a:avLst/>
          </a:prstGeom>
          <a:noFill/>
          <a:ln>
            <a:noFill/>
          </a:ln>
        </p:spPr>
      </p:pic>
      <p:sp>
        <p:nvSpPr>
          <p:cNvPr id="1590" name="Google Shape;1590;p23"/>
          <p:cNvSpPr txBox="1"/>
          <p:nvPr/>
        </p:nvSpPr>
        <p:spPr>
          <a:xfrm>
            <a:off x="2247899" y="1594583"/>
            <a:ext cx="22431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App Mesh</a:t>
            </a:r>
            <a:endParaRPr/>
          </a:p>
        </p:txBody>
      </p:sp>
      <p:pic>
        <p:nvPicPr>
          <p:cNvPr id="1591" name="Google Shape;1591;p23"/>
          <p:cNvPicPr preferRelativeResize="0"/>
          <p:nvPr/>
        </p:nvPicPr>
        <p:blipFill rotWithShape="1">
          <a:blip r:embed="rId5">
            <a:alphaModFix/>
          </a:blip>
          <a:srcRect b="0" l="0" r="0" t="0"/>
          <a:stretch/>
        </p:blipFill>
        <p:spPr>
          <a:xfrm>
            <a:off x="4852112" y="832583"/>
            <a:ext cx="762000" cy="762000"/>
          </a:xfrm>
          <a:prstGeom prst="rect">
            <a:avLst/>
          </a:prstGeom>
          <a:noFill/>
          <a:ln>
            <a:noFill/>
          </a:ln>
        </p:spPr>
      </p:pic>
      <p:sp>
        <p:nvSpPr>
          <p:cNvPr id="1592" name="Google Shape;1592;p23"/>
          <p:cNvSpPr txBox="1"/>
          <p:nvPr/>
        </p:nvSpPr>
        <p:spPr>
          <a:xfrm>
            <a:off x="4112337" y="1596170"/>
            <a:ext cx="2243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AWS Management</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Console</a:t>
            </a:r>
            <a:endParaRPr/>
          </a:p>
        </p:txBody>
      </p:sp>
      <p:pic>
        <p:nvPicPr>
          <p:cNvPr id="1593" name="Google Shape;1593;p23"/>
          <p:cNvPicPr preferRelativeResize="0"/>
          <p:nvPr/>
        </p:nvPicPr>
        <p:blipFill rotWithShape="1">
          <a:blip r:embed="rId6">
            <a:alphaModFix/>
          </a:blip>
          <a:srcRect b="0" l="0" r="0" t="0"/>
          <a:stretch/>
        </p:blipFill>
        <p:spPr>
          <a:xfrm>
            <a:off x="6896101" y="832583"/>
            <a:ext cx="762000" cy="762000"/>
          </a:xfrm>
          <a:prstGeom prst="rect">
            <a:avLst/>
          </a:prstGeom>
          <a:noFill/>
          <a:ln>
            <a:noFill/>
          </a:ln>
        </p:spPr>
      </p:pic>
      <p:sp>
        <p:nvSpPr>
          <p:cNvPr id="1594" name="Google Shape;1594;p23"/>
          <p:cNvSpPr txBox="1"/>
          <p:nvPr/>
        </p:nvSpPr>
        <p:spPr>
          <a:xfrm>
            <a:off x="6146801" y="1596170"/>
            <a:ext cx="22796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Amazon Rekognition</a:t>
            </a:r>
            <a:endParaRPr/>
          </a:p>
        </p:txBody>
      </p:sp>
      <p:pic>
        <p:nvPicPr>
          <p:cNvPr id="1595" name="Google Shape;1595;p23"/>
          <p:cNvPicPr preferRelativeResize="0"/>
          <p:nvPr/>
        </p:nvPicPr>
        <p:blipFill rotWithShape="1">
          <a:blip r:embed="rId7">
            <a:alphaModFix/>
          </a:blip>
          <a:srcRect b="0" l="0" r="0" t="0"/>
          <a:stretch/>
        </p:blipFill>
        <p:spPr>
          <a:xfrm>
            <a:off x="4828300" y="2252582"/>
            <a:ext cx="762000" cy="762000"/>
          </a:xfrm>
          <a:prstGeom prst="rect">
            <a:avLst/>
          </a:prstGeom>
          <a:noFill/>
          <a:ln>
            <a:noFill/>
          </a:ln>
        </p:spPr>
      </p:pic>
      <p:pic>
        <p:nvPicPr>
          <p:cNvPr id="1596" name="Google Shape;1596;p23"/>
          <p:cNvPicPr preferRelativeResize="0"/>
          <p:nvPr/>
        </p:nvPicPr>
        <p:blipFill rotWithShape="1">
          <a:blip r:embed="rId8">
            <a:alphaModFix/>
          </a:blip>
          <a:srcRect b="0" l="0" r="0" t="0"/>
          <a:stretch/>
        </p:blipFill>
        <p:spPr>
          <a:xfrm>
            <a:off x="2959098" y="2252582"/>
            <a:ext cx="762000" cy="762000"/>
          </a:xfrm>
          <a:prstGeom prst="rect">
            <a:avLst/>
          </a:prstGeom>
          <a:noFill/>
          <a:ln>
            <a:noFill/>
          </a:ln>
        </p:spPr>
      </p:pic>
      <p:pic>
        <p:nvPicPr>
          <p:cNvPr id="1597" name="Google Shape;1597;p23"/>
          <p:cNvPicPr preferRelativeResize="0"/>
          <p:nvPr/>
        </p:nvPicPr>
        <p:blipFill rotWithShape="1">
          <a:blip r:embed="rId9">
            <a:alphaModFix/>
          </a:blip>
          <a:srcRect b="0" l="0" r="0" t="0"/>
          <a:stretch/>
        </p:blipFill>
        <p:spPr>
          <a:xfrm>
            <a:off x="749300" y="2252582"/>
            <a:ext cx="762000" cy="762000"/>
          </a:xfrm>
          <a:prstGeom prst="rect">
            <a:avLst/>
          </a:prstGeom>
          <a:noFill/>
          <a:ln>
            <a:noFill/>
          </a:ln>
        </p:spPr>
      </p:pic>
      <p:sp>
        <p:nvSpPr>
          <p:cNvPr id="1598" name="Google Shape;1598;p23"/>
          <p:cNvSpPr txBox="1"/>
          <p:nvPr/>
        </p:nvSpPr>
        <p:spPr>
          <a:xfrm>
            <a:off x="-7937" y="3014582"/>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CodeBuild</a:t>
            </a:r>
            <a:endParaRPr/>
          </a:p>
        </p:txBody>
      </p:sp>
      <p:sp>
        <p:nvSpPr>
          <p:cNvPr id="1599" name="Google Shape;1599;p23"/>
          <p:cNvSpPr txBox="1"/>
          <p:nvPr/>
        </p:nvSpPr>
        <p:spPr>
          <a:xfrm>
            <a:off x="2211386" y="3014582"/>
            <a:ext cx="22796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CodeCommit</a:t>
            </a:r>
            <a:endParaRPr/>
          </a:p>
        </p:txBody>
      </p:sp>
      <p:sp>
        <p:nvSpPr>
          <p:cNvPr id="1600" name="Google Shape;1600;p23"/>
          <p:cNvSpPr txBox="1"/>
          <p:nvPr/>
        </p:nvSpPr>
        <p:spPr>
          <a:xfrm>
            <a:off x="4112337" y="3014582"/>
            <a:ext cx="220186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CodeDeploy</a:t>
            </a:r>
            <a:endParaRPr/>
          </a:p>
        </p:txBody>
      </p:sp>
      <p:pic>
        <p:nvPicPr>
          <p:cNvPr id="1601" name="Google Shape;1601;p23"/>
          <p:cNvPicPr preferRelativeResize="0"/>
          <p:nvPr/>
        </p:nvPicPr>
        <p:blipFill rotWithShape="1">
          <a:blip r:embed="rId10">
            <a:alphaModFix/>
          </a:blip>
          <a:srcRect b="0" l="0" r="0" t="0"/>
          <a:stretch/>
        </p:blipFill>
        <p:spPr>
          <a:xfrm>
            <a:off x="6891338" y="2252582"/>
            <a:ext cx="762000" cy="762000"/>
          </a:xfrm>
          <a:prstGeom prst="rect">
            <a:avLst/>
          </a:prstGeom>
          <a:noFill/>
          <a:ln>
            <a:noFill/>
          </a:ln>
        </p:spPr>
      </p:pic>
      <p:sp>
        <p:nvSpPr>
          <p:cNvPr id="1602" name="Google Shape;1602;p23"/>
          <p:cNvSpPr txBox="1"/>
          <p:nvPr/>
        </p:nvSpPr>
        <p:spPr>
          <a:xfrm>
            <a:off x="6151563" y="3016169"/>
            <a:ext cx="22431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CodePipeline</a:t>
            </a:r>
            <a:endParaRPr/>
          </a:p>
        </p:txBody>
      </p:sp>
      <p:pic>
        <p:nvPicPr>
          <p:cNvPr id="1603" name="Google Shape;1603;p23"/>
          <p:cNvPicPr preferRelativeResize="0"/>
          <p:nvPr/>
        </p:nvPicPr>
        <p:blipFill rotWithShape="1">
          <a:blip r:embed="rId11">
            <a:alphaModFix/>
          </a:blip>
          <a:srcRect b="0" l="0" r="0" t="0"/>
          <a:stretch/>
        </p:blipFill>
        <p:spPr>
          <a:xfrm>
            <a:off x="712786" y="3486328"/>
            <a:ext cx="762000" cy="762000"/>
          </a:xfrm>
          <a:prstGeom prst="rect">
            <a:avLst/>
          </a:prstGeom>
          <a:noFill/>
          <a:ln>
            <a:noFill/>
          </a:ln>
        </p:spPr>
      </p:pic>
      <p:sp>
        <p:nvSpPr>
          <p:cNvPr id="1604" name="Google Shape;1604;p23"/>
          <p:cNvSpPr txBox="1"/>
          <p:nvPr/>
        </p:nvSpPr>
        <p:spPr>
          <a:xfrm>
            <a:off x="-44451" y="4249626"/>
            <a:ext cx="22923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Database Migration Service (AWS DMS)</a:t>
            </a:r>
            <a:endParaRPr/>
          </a:p>
        </p:txBody>
      </p:sp>
      <p:sp>
        <p:nvSpPr>
          <p:cNvPr id="1605" name="Google Shape;1605;p23"/>
          <p:cNvSpPr txBox="1"/>
          <p:nvPr/>
        </p:nvSpPr>
        <p:spPr>
          <a:xfrm>
            <a:off x="2211603" y="4246741"/>
            <a:ext cx="2268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Amazon EKS Anywhere</a:t>
            </a:r>
            <a:endParaRPr/>
          </a:p>
        </p:txBody>
      </p:sp>
      <p:pic>
        <p:nvPicPr>
          <p:cNvPr id="1606" name="Google Shape;1606;p23"/>
          <p:cNvPicPr preferRelativeResize="0"/>
          <p:nvPr/>
        </p:nvPicPr>
        <p:blipFill rotWithShape="1">
          <a:blip r:embed="rId12">
            <a:alphaModFix/>
          </a:blip>
          <a:srcRect b="0" l="0" r="0" t="0"/>
          <a:stretch/>
        </p:blipFill>
        <p:spPr>
          <a:xfrm>
            <a:off x="2979197" y="3486328"/>
            <a:ext cx="762000" cy="762000"/>
          </a:xfrm>
          <a:prstGeom prst="rect">
            <a:avLst/>
          </a:prstGeom>
          <a:noFill/>
          <a:ln>
            <a:noFill/>
          </a:ln>
        </p:spPr>
      </p:pic>
      <p:pic>
        <p:nvPicPr>
          <p:cNvPr id="1607" name="Google Shape;1607;p23"/>
          <p:cNvPicPr preferRelativeResize="0"/>
          <p:nvPr/>
        </p:nvPicPr>
        <p:blipFill rotWithShape="1">
          <a:blip r:embed="rId13">
            <a:alphaModFix/>
          </a:blip>
          <a:srcRect b="0" l="0" r="0" t="0"/>
          <a:stretch/>
        </p:blipFill>
        <p:spPr>
          <a:xfrm>
            <a:off x="4816545" y="3491262"/>
            <a:ext cx="762000" cy="762000"/>
          </a:xfrm>
          <a:prstGeom prst="rect">
            <a:avLst/>
          </a:prstGeom>
          <a:noFill/>
          <a:ln>
            <a:noFill/>
          </a:ln>
        </p:spPr>
      </p:pic>
      <p:sp>
        <p:nvSpPr>
          <p:cNvPr id="1608" name="Google Shape;1608;p23"/>
          <p:cNvSpPr txBox="1"/>
          <p:nvPr/>
        </p:nvSpPr>
        <p:spPr>
          <a:xfrm>
            <a:off x="4046608" y="4253262"/>
            <a:ext cx="2268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AWS Budgets</a:t>
            </a:r>
            <a:endParaRPr/>
          </a:p>
        </p:txBody>
      </p:sp>
      <p:pic>
        <p:nvPicPr>
          <p:cNvPr id="1609" name="Google Shape;1609;p23"/>
          <p:cNvPicPr preferRelativeResize="0"/>
          <p:nvPr/>
        </p:nvPicPr>
        <p:blipFill rotWithShape="1">
          <a:blip r:embed="rId14">
            <a:alphaModFix/>
          </a:blip>
          <a:srcRect b="0" l="0" r="0" t="0"/>
          <a:stretch/>
        </p:blipFill>
        <p:spPr>
          <a:xfrm>
            <a:off x="6904787" y="3491262"/>
            <a:ext cx="762000" cy="762000"/>
          </a:xfrm>
          <a:prstGeom prst="rect">
            <a:avLst/>
          </a:prstGeom>
          <a:noFill/>
          <a:ln>
            <a:noFill/>
          </a:ln>
        </p:spPr>
      </p:pic>
      <p:sp>
        <p:nvSpPr>
          <p:cNvPr id="1610" name="Google Shape;1610;p23"/>
          <p:cNvSpPr txBox="1"/>
          <p:nvPr/>
        </p:nvSpPr>
        <p:spPr>
          <a:xfrm>
            <a:off x="6134850" y="4254849"/>
            <a:ext cx="22685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Savings Plans</a:t>
            </a:r>
            <a:endParaRPr/>
          </a:p>
        </p:txBody>
      </p:sp>
      <p:sp>
        <p:nvSpPr>
          <p:cNvPr id="1611" name="Google Shape;1611;p23"/>
          <p:cNvSpPr txBox="1"/>
          <p:nvPr/>
        </p:nvSpPr>
        <p:spPr>
          <a:xfrm>
            <a:off x="3070627" y="187936"/>
            <a:ext cx="30027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Fjalla One"/>
                <a:ea typeface="Fjalla One"/>
                <a:cs typeface="Fjalla One"/>
                <a:sym typeface="Fjalla One"/>
              </a:rPr>
              <a:t>AND FAR MORE SERVICES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0"/>
                                        </p:tgtEl>
                                        <p:attrNameLst>
                                          <p:attrName>style.visibility</p:attrName>
                                        </p:attrNameLst>
                                      </p:cBhvr>
                                      <p:to>
                                        <p:strVal val="visible"/>
                                      </p:to>
                                    </p:set>
                                  </p:childTnLst>
                                </p:cTn>
                              </p:par>
                              <p:par>
                                <p:cTn fill="hold" nodeType="withEffect" presetClass="entr" presetID="1" presetSubtype="0">
                                  <p:stCondLst>
                                    <p:cond delay="150"/>
                                  </p:stCondLst>
                                  <p:childTnLst>
                                    <p:set>
                                      <p:cBhvr>
                                        <p:cTn dur="1" fill="hold">
                                          <p:stCondLst>
                                            <p:cond delay="0"/>
                                          </p:stCondLst>
                                        </p:cTn>
                                        <p:tgtEl>
                                          <p:spTgt spid="159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50"/>
                                  </p:stCondLst>
                                  <p:childTnLst>
                                    <p:set>
                                      <p:cBhvr>
                                        <p:cTn dur="1" fill="hold">
                                          <p:stCondLst>
                                            <p:cond delay="0"/>
                                          </p:stCondLst>
                                        </p:cTn>
                                        <p:tgtEl>
                                          <p:spTgt spid="159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50"/>
                                  </p:stCondLst>
                                  <p:childTnLst>
                                    <p:set>
                                      <p:cBhvr>
                                        <p:cTn dur="1" fill="hold">
                                          <p:stCondLst>
                                            <p:cond delay="0"/>
                                          </p:stCondLst>
                                        </p:cTn>
                                        <p:tgtEl>
                                          <p:spTgt spid="1597"/>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150"/>
                                  </p:stCondLst>
                                  <p:childTnLst>
                                    <p:set>
                                      <p:cBhvr>
                                        <p:cTn dur="1" fill="hold">
                                          <p:stCondLst>
                                            <p:cond delay="0"/>
                                          </p:stCondLst>
                                        </p:cTn>
                                        <p:tgtEl>
                                          <p:spTgt spid="1596"/>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150"/>
                                  </p:stCondLst>
                                  <p:childTnLst>
                                    <p:set>
                                      <p:cBhvr>
                                        <p:cTn dur="1" fill="hold">
                                          <p:stCondLst>
                                            <p:cond delay="0"/>
                                          </p:stCondLst>
                                        </p:cTn>
                                        <p:tgtEl>
                                          <p:spTgt spid="1595"/>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150"/>
                                  </p:stCondLst>
                                  <p:childTnLst>
                                    <p:set>
                                      <p:cBhvr>
                                        <p:cTn dur="1" fill="hold">
                                          <p:stCondLst>
                                            <p:cond delay="0"/>
                                          </p:stCondLst>
                                        </p:cTn>
                                        <p:tgtEl>
                                          <p:spTgt spid="1601"/>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0"/>
                                  </p:stCondLst>
                                  <p:childTnLst>
                                    <p:set>
                                      <p:cBhvr>
                                        <p:cTn dur="1" fill="hold">
                                          <p:stCondLst>
                                            <p:cond delay="0"/>
                                          </p:stCondLst>
                                        </p:cTn>
                                        <p:tgtEl>
                                          <p:spTgt spid="1602"/>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150"/>
                                  </p:stCondLst>
                                  <p:childTnLst>
                                    <p:set>
                                      <p:cBhvr>
                                        <p:cTn dur="1" fill="hold">
                                          <p:stCondLst>
                                            <p:cond delay="0"/>
                                          </p:stCondLst>
                                        </p:cTn>
                                        <p:tgtEl>
                                          <p:spTgt spid="1603"/>
                                        </p:tgtEl>
                                        <p:attrNameLst>
                                          <p:attrName>style.visibility</p:attrName>
                                        </p:attrNameLst>
                                      </p:cBhvr>
                                      <p:to>
                                        <p:strVal val="visible"/>
                                      </p:to>
                                    </p:set>
                                  </p:childTnLst>
                                </p:cTn>
                              </p:par>
                            </p:childTnLst>
                          </p:cTn>
                        </p:par>
                        <p:par>
                          <p:cTn fill="hold">
                            <p:stCondLst>
                              <p:cond delay="13"/>
                            </p:stCondLst>
                            <p:childTnLst>
                              <p:par>
                                <p:cTn fill="hold" nodeType="afterEffect" presetClass="entr" presetID="1" presetSubtype="0">
                                  <p:stCondLst>
                                    <p:cond delay="0"/>
                                  </p:stCondLst>
                                  <p:childTnLst>
                                    <p:set>
                                      <p:cBhvr>
                                        <p:cTn dur="1" fill="hold">
                                          <p:stCondLst>
                                            <p:cond delay="0"/>
                                          </p:stCondLst>
                                        </p:cTn>
                                        <p:tgtEl>
                                          <p:spTgt spid="1604"/>
                                        </p:tgtEl>
                                        <p:attrNameLst>
                                          <p:attrName>style.visibility</p:attrName>
                                        </p:attrNameLst>
                                      </p:cBhvr>
                                      <p:to>
                                        <p:strVal val="visible"/>
                                      </p:to>
                                    </p:set>
                                  </p:childTnLst>
                                </p:cTn>
                              </p:par>
                            </p:childTnLst>
                          </p:cTn>
                        </p:par>
                        <p:par>
                          <p:cTn fill="hold">
                            <p:stCondLst>
                              <p:cond delay="14"/>
                            </p:stCondLst>
                            <p:childTnLst>
                              <p:par>
                                <p:cTn fill="hold" nodeType="afterEffect" presetClass="entr" presetID="1" presetSubtype="0">
                                  <p:stCondLst>
                                    <p:cond delay="150"/>
                                  </p:stCondLst>
                                  <p:childTnLst>
                                    <p:set>
                                      <p:cBhvr>
                                        <p:cTn dur="1" fill="hold">
                                          <p:stCondLst>
                                            <p:cond delay="0"/>
                                          </p:stCondLst>
                                        </p:cTn>
                                        <p:tgtEl>
                                          <p:spTgt spid="1606"/>
                                        </p:tgtEl>
                                        <p:attrNameLst>
                                          <p:attrName>style.visibility</p:attrName>
                                        </p:attrNameLst>
                                      </p:cBhvr>
                                      <p:to>
                                        <p:strVal val="visible"/>
                                      </p:to>
                                    </p:set>
                                  </p:childTnLst>
                                </p:cTn>
                              </p:par>
                            </p:childTnLst>
                          </p:cTn>
                        </p:par>
                        <p:par>
                          <p:cTn fill="hold">
                            <p:stCondLst>
                              <p:cond delay="15"/>
                            </p:stCondLst>
                            <p:childTnLst>
                              <p:par>
                                <p:cTn fill="hold" nodeType="after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childTnLst>
                          </p:cTn>
                        </p:par>
                        <p:par>
                          <p:cTn fill="hold">
                            <p:stCondLst>
                              <p:cond delay="16"/>
                            </p:stCondLst>
                            <p:childTnLst>
                              <p:par>
                                <p:cTn fill="hold" nodeType="afterEffect" presetClass="entr" presetID="1" presetSubtype="0">
                                  <p:stCondLst>
                                    <p:cond delay="150"/>
                                  </p:stCondLst>
                                  <p:childTnLst>
                                    <p:set>
                                      <p:cBhvr>
                                        <p:cTn dur="1" fill="hold">
                                          <p:stCondLst>
                                            <p:cond delay="0"/>
                                          </p:stCondLst>
                                        </p:cTn>
                                        <p:tgtEl>
                                          <p:spTgt spid="1607"/>
                                        </p:tgtEl>
                                        <p:attrNameLst>
                                          <p:attrName>style.visibility</p:attrName>
                                        </p:attrNameLst>
                                      </p:cBhvr>
                                      <p:to>
                                        <p:strVal val="visible"/>
                                      </p:to>
                                    </p:set>
                                  </p:childTnLst>
                                </p:cTn>
                              </p:par>
                            </p:childTnLst>
                          </p:cTn>
                        </p:par>
                        <p:par>
                          <p:cTn fill="hold">
                            <p:stCondLst>
                              <p:cond delay="17"/>
                            </p:stCondLst>
                            <p:childTnLst>
                              <p:par>
                                <p:cTn fill="hold" nodeType="afterEffect" presetClass="entr" presetID="1" presetSubtype="0">
                                  <p:stCondLst>
                                    <p:cond delay="0"/>
                                  </p:stCondLst>
                                  <p:childTnLst>
                                    <p:set>
                                      <p:cBhvr>
                                        <p:cTn dur="1" fill="hold">
                                          <p:stCondLst>
                                            <p:cond delay="0"/>
                                          </p:stCondLst>
                                        </p:cTn>
                                        <p:tgtEl>
                                          <p:spTgt spid="1608"/>
                                        </p:tgtEl>
                                        <p:attrNameLst>
                                          <p:attrName>style.visibility</p:attrName>
                                        </p:attrNameLst>
                                      </p:cBhvr>
                                      <p:to>
                                        <p:strVal val="visible"/>
                                      </p:to>
                                    </p:set>
                                  </p:childTnLst>
                                </p:cTn>
                              </p:par>
                            </p:childTnLst>
                          </p:cTn>
                        </p:par>
                        <p:par>
                          <p:cTn fill="hold">
                            <p:stCondLst>
                              <p:cond delay="18"/>
                            </p:stCondLst>
                            <p:childTnLst>
                              <p:par>
                                <p:cTn fill="hold" nodeType="afterEffect" presetClass="entr" presetID="1" presetSubtype="0">
                                  <p:stCondLst>
                                    <p:cond delay="150"/>
                                  </p:stCondLst>
                                  <p:childTnLst>
                                    <p:set>
                                      <p:cBhvr>
                                        <p:cTn dur="1" fill="hold">
                                          <p:stCondLst>
                                            <p:cond delay="0"/>
                                          </p:stCondLst>
                                        </p:cTn>
                                        <p:tgtEl>
                                          <p:spTgt spid="1609"/>
                                        </p:tgtEl>
                                        <p:attrNameLst>
                                          <p:attrName>style.visibility</p:attrName>
                                        </p:attrNameLst>
                                      </p:cBhvr>
                                      <p:to>
                                        <p:strVal val="visible"/>
                                      </p:to>
                                    </p:set>
                                  </p:childTnLst>
                                </p:cTn>
                              </p:par>
                            </p:childTnLst>
                          </p:cTn>
                        </p:par>
                        <p:par>
                          <p:cTn fill="hold">
                            <p:stCondLst>
                              <p:cond delay="19"/>
                            </p:stCondLst>
                            <p:childTnLst>
                              <p:par>
                                <p:cTn fill="hold" nodeType="after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grpSp>
        <p:nvGrpSpPr>
          <p:cNvPr id="1616" name="Google Shape;1616;p24"/>
          <p:cNvGrpSpPr/>
          <p:nvPr/>
        </p:nvGrpSpPr>
        <p:grpSpPr>
          <a:xfrm>
            <a:off x="2831850" y="526920"/>
            <a:ext cx="3480300" cy="1145236"/>
            <a:chOff x="2771600" y="526920"/>
            <a:chExt cx="3480300" cy="1145236"/>
          </a:xfrm>
        </p:grpSpPr>
        <p:sp>
          <p:nvSpPr>
            <p:cNvPr id="1617" name="Google Shape;1617;p24"/>
            <p:cNvSpPr/>
            <p:nvPr/>
          </p:nvSpPr>
          <p:spPr>
            <a:xfrm>
              <a:off x="2771600" y="526920"/>
              <a:ext cx="3480300" cy="1145236"/>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4"/>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9" name="Google Shape;1619;p24"/>
          <p:cNvGrpSpPr/>
          <p:nvPr/>
        </p:nvGrpSpPr>
        <p:grpSpPr>
          <a:xfrm>
            <a:off x="2831850" y="3471345"/>
            <a:ext cx="3480300" cy="1145100"/>
            <a:chOff x="2771600" y="526920"/>
            <a:chExt cx="3480300" cy="1145100"/>
          </a:xfrm>
        </p:grpSpPr>
        <p:sp>
          <p:nvSpPr>
            <p:cNvPr id="1620" name="Google Shape;1620;p24"/>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4"/>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2" name="Google Shape;1622;p24"/>
          <p:cNvGrpSpPr/>
          <p:nvPr/>
        </p:nvGrpSpPr>
        <p:grpSpPr>
          <a:xfrm>
            <a:off x="2831850" y="1999195"/>
            <a:ext cx="3480300" cy="1145100"/>
            <a:chOff x="2771600" y="526920"/>
            <a:chExt cx="3480300" cy="1145100"/>
          </a:xfrm>
        </p:grpSpPr>
        <p:sp>
          <p:nvSpPr>
            <p:cNvPr id="1623" name="Google Shape;1623;p24"/>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4"/>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5" name="Google Shape;1625;p24"/>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services could be duplicated with each others</a:t>
            </a:r>
            <a:endParaRPr/>
          </a:p>
        </p:txBody>
      </p:sp>
      <p:sp>
        <p:nvSpPr>
          <p:cNvPr id="1626" name="Google Shape;1626;p24"/>
          <p:cNvSpPr txBox="1"/>
          <p:nvPr>
            <p:ph type="title"/>
          </p:nvPr>
        </p:nvSpPr>
        <p:spPr>
          <a:xfrm>
            <a:off x="2825496" y="704088"/>
            <a:ext cx="3483900" cy="5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25</a:t>
            </a:r>
            <a:endParaRPr/>
          </a:p>
        </p:txBody>
      </p:sp>
      <p:sp>
        <p:nvSpPr>
          <p:cNvPr id="1627" name="Google Shape;1627;p24"/>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services has been added to our system</a:t>
            </a:r>
            <a:endParaRPr/>
          </a:p>
        </p:txBody>
      </p:sp>
      <p:sp>
        <p:nvSpPr>
          <p:cNvPr id="1628" name="Google Shape;1628;p24"/>
          <p:cNvSpPr txBox="1"/>
          <p:nvPr>
            <p:ph idx="2" type="title"/>
          </p:nvPr>
        </p:nvSpPr>
        <p:spPr>
          <a:xfrm>
            <a:off x="2825496" y="2177082"/>
            <a:ext cx="3483900" cy="5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10</a:t>
            </a:r>
            <a:endParaRPr/>
          </a:p>
        </p:txBody>
      </p:sp>
      <p:sp>
        <p:nvSpPr>
          <p:cNvPr id="1629" name="Google Shape;1629;p24"/>
          <p:cNvSpPr txBox="1"/>
          <p:nvPr>
            <p:ph idx="4" type="title"/>
          </p:nvPr>
        </p:nvSpPr>
        <p:spPr>
          <a:xfrm>
            <a:off x="2825496" y="3648456"/>
            <a:ext cx="3483900" cy="5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24,39$/hr</a:t>
            </a:r>
            <a:endParaRPr/>
          </a:p>
        </p:txBody>
      </p:sp>
      <p:sp>
        <p:nvSpPr>
          <p:cNvPr id="1630" name="Google Shape;1630;p24"/>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for running the system</a:t>
            </a:r>
            <a:endParaRPr>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descr="Icon&#10;&#10;Description automatically generated" id="1635" name="Google Shape;1635;p25"/>
          <p:cNvPicPr preferRelativeResize="0"/>
          <p:nvPr/>
        </p:nvPicPr>
        <p:blipFill rotWithShape="1">
          <a:blip r:embed="rId3">
            <a:alphaModFix/>
          </a:blip>
          <a:srcRect b="0" l="0" r="0" t="0"/>
          <a:stretch/>
        </p:blipFill>
        <p:spPr>
          <a:xfrm>
            <a:off x="6658993" y="1387796"/>
            <a:ext cx="1183954" cy="1183954"/>
          </a:xfrm>
          <a:prstGeom prst="rect">
            <a:avLst/>
          </a:prstGeom>
          <a:noFill/>
          <a:ln>
            <a:noFill/>
          </a:ln>
        </p:spPr>
      </p:pic>
      <p:sp>
        <p:nvSpPr>
          <p:cNvPr id="1636" name="Google Shape;1636;p25"/>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Understanding the Problem</a:t>
            </a:r>
            <a:endParaRPr/>
          </a:p>
        </p:txBody>
      </p:sp>
      <p:sp>
        <p:nvSpPr>
          <p:cNvPr id="1637" name="Google Shape;1637;p25"/>
          <p:cNvSpPr txBox="1"/>
          <p:nvPr>
            <p:ph idx="1" type="subTitle"/>
          </p:nvPr>
        </p:nvSpPr>
        <p:spPr>
          <a:xfrm>
            <a:off x="3694176" y="2330130"/>
            <a:ext cx="1764900" cy="32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Cost efficiency</a:t>
            </a:r>
            <a:endParaRPr/>
          </a:p>
        </p:txBody>
      </p:sp>
      <p:sp>
        <p:nvSpPr>
          <p:cNvPr id="1638" name="Google Shape;1638;p25"/>
          <p:cNvSpPr txBox="1"/>
          <p:nvPr>
            <p:ph idx="2" type="subTitle"/>
          </p:nvPr>
        </p:nvSpPr>
        <p:spPr>
          <a:xfrm>
            <a:off x="1024080" y="2312418"/>
            <a:ext cx="1764900" cy="59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a:t>Services are too similar</a:t>
            </a:r>
            <a:endParaRPr/>
          </a:p>
        </p:txBody>
      </p:sp>
      <p:sp>
        <p:nvSpPr>
          <p:cNvPr id="1639" name="Google Shape;1639;p25"/>
          <p:cNvSpPr txBox="1"/>
          <p:nvPr>
            <p:ph idx="3" type="subTitle"/>
          </p:nvPr>
        </p:nvSpPr>
        <p:spPr>
          <a:xfrm>
            <a:off x="6368520" y="2246570"/>
            <a:ext cx="1764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Lack of sustainability</a:t>
            </a:r>
            <a:endParaRPr/>
          </a:p>
        </p:txBody>
      </p:sp>
      <p:sp>
        <p:nvSpPr>
          <p:cNvPr id="1640" name="Google Shape;1640;p25"/>
          <p:cNvSpPr txBox="1"/>
          <p:nvPr>
            <p:ph idx="4" type="subTitle"/>
          </p:nvPr>
        </p:nvSpPr>
        <p:spPr>
          <a:xfrm>
            <a:off x="3694176" y="2825496"/>
            <a:ext cx="1764900" cy="99913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Using services thoughtlessly will lead to the increasing of cost.</a:t>
            </a:r>
            <a:endParaRPr>
              <a:latin typeface="Barlow Semi Condensed"/>
              <a:ea typeface="Barlow Semi Condensed"/>
              <a:cs typeface="Barlow Semi Condensed"/>
              <a:sym typeface="Barlow Semi Condensed"/>
            </a:endParaRPr>
          </a:p>
        </p:txBody>
      </p:sp>
      <p:sp>
        <p:nvSpPr>
          <p:cNvPr id="1641" name="Google Shape;1641;p25"/>
          <p:cNvSpPr txBox="1"/>
          <p:nvPr>
            <p:ph idx="5" type="subTitle"/>
          </p:nvPr>
        </p:nvSpPr>
        <p:spPr>
          <a:xfrm>
            <a:off x="1024128" y="2825496"/>
            <a:ext cx="1764900" cy="104132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It is so hard to identify which service is the most appropriate.</a:t>
            </a:r>
            <a:endParaRPr>
              <a:latin typeface="Barlow Semi Condensed"/>
              <a:ea typeface="Barlow Semi Condensed"/>
              <a:cs typeface="Barlow Semi Condensed"/>
              <a:sym typeface="Barlow Semi Condensed"/>
            </a:endParaRPr>
          </a:p>
        </p:txBody>
      </p:sp>
      <p:sp>
        <p:nvSpPr>
          <p:cNvPr id="1642" name="Google Shape;1642;p25"/>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latin typeface="Barlow Semi Condensed"/>
                <a:ea typeface="Barlow Semi Condensed"/>
                <a:cs typeface="Barlow Semi Condensed"/>
                <a:sym typeface="Barlow Semi Condensed"/>
              </a:rPr>
              <a:t>Bad architecture cause bad system.</a:t>
            </a:r>
            <a:endParaRPr>
              <a:latin typeface="Barlow Semi Condensed"/>
              <a:ea typeface="Barlow Semi Condensed"/>
              <a:cs typeface="Barlow Semi Condensed"/>
              <a:sym typeface="Barlow Semi Condensed"/>
            </a:endParaRPr>
          </a:p>
        </p:txBody>
      </p:sp>
      <p:pic>
        <p:nvPicPr>
          <p:cNvPr descr="Icon&#10;&#10;Description automatically generated" id="1643" name="Google Shape;1643;p25"/>
          <p:cNvPicPr preferRelativeResize="0"/>
          <p:nvPr/>
        </p:nvPicPr>
        <p:blipFill rotWithShape="1">
          <a:blip r:embed="rId4">
            <a:alphaModFix/>
          </a:blip>
          <a:srcRect b="0" l="0" r="0" t="0"/>
          <a:stretch/>
        </p:blipFill>
        <p:spPr>
          <a:xfrm>
            <a:off x="4010434" y="1330996"/>
            <a:ext cx="1096132" cy="1096132"/>
          </a:xfrm>
          <a:prstGeom prst="rect">
            <a:avLst/>
          </a:prstGeom>
          <a:noFill/>
          <a:ln>
            <a:noFill/>
          </a:ln>
        </p:spPr>
      </p:pic>
      <p:pic>
        <p:nvPicPr>
          <p:cNvPr descr="Icon&#10;&#10;Description automatically generated" id="1644" name="Google Shape;1644;p25"/>
          <p:cNvPicPr preferRelativeResize="0"/>
          <p:nvPr/>
        </p:nvPicPr>
        <p:blipFill rotWithShape="1">
          <a:blip r:embed="rId5">
            <a:alphaModFix/>
          </a:blip>
          <a:srcRect b="0" l="0" r="0" t="0"/>
          <a:stretch/>
        </p:blipFill>
        <p:spPr>
          <a:xfrm>
            <a:off x="1429370" y="1486696"/>
            <a:ext cx="927320" cy="927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
          <p:cNvSpPr txBox="1"/>
          <p:nvPr>
            <p:ph type="title"/>
          </p:nvPr>
        </p:nvSpPr>
        <p:spPr>
          <a:xfrm>
            <a:off x="2263367" y="2132052"/>
            <a:ext cx="4617260"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latin typeface="Arial"/>
                <a:ea typeface="Arial"/>
                <a:cs typeface="Arial"/>
                <a:sym typeface="Arial"/>
              </a:rPr>
              <a:t>Pillars in constructing a cloud architecture</a:t>
            </a:r>
            <a:endParaRPr/>
          </a:p>
        </p:txBody>
      </p:sp>
      <p:sp>
        <p:nvSpPr>
          <p:cNvPr id="1650" name="Google Shape;1650;p26"/>
          <p:cNvSpPr txBox="1"/>
          <p:nvPr>
            <p:ph idx="2" type="title"/>
          </p:nvPr>
        </p:nvSpPr>
        <p:spPr>
          <a:xfrm>
            <a:off x="3279187" y="900732"/>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03</a:t>
            </a:r>
            <a:endParaRPr sz="7200">
              <a:latin typeface="Arial"/>
              <a:ea typeface="Arial"/>
              <a:cs typeface="Arial"/>
              <a:sym typeface="Arial"/>
            </a:endParaRPr>
          </a:p>
        </p:txBody>
      </p:sp>
      <p:sp>
        <p:nvSpPr>
          <p:cNvPr id="1651" name="Google Shape;1651;p26"/>
          <p:cNvSpPr txBox="1"/>
          <p:nvPr>
            <p:ph idx="1" type="subTitle"/>
          </p:nvPr>
        </p:nvSpPr>
        <p:spPr>
          <a:xfrm>
            <a:off x="2971797" y="3098172"/>
            <a:ext cx="3200400" cy="44360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Know when you gonna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grpSp>
        <p:nvGrpSpPr>
          <p:cNvPr id="1656" name="Google Shape;1656;p27"/>
          <p:cNvGrpSpPr/>
          <p:nvPr/>
        </p:nvGrpSpPr>
        <p:grpSpPr>
          <a:xfrm>
            <a:off x="3732436" y="526916"/>
            <a:ext cx="1679127" cy="1679127"/>
            <a:chOff x="3614228" y="234880"/>
            <a:chExt cx="1915500" cy="1915500"/>
          </a:xfrm>
        </p:grpSpPr>
        <p:sp>
          <p:nvSpPr>
            <p:cNvPr id="1657" name="Google Shape;1657;p27"/>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7"/>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9" name="Google Shape;1659;p27"/>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Reliability</a:t>
            </a:r>
            <a:endParaRPr/>
          </a:p>
        </p:txBody>
      </p:sp>
      <p:sp>
        <p:nvSpPr>
          <p:cNvPr id="1660" name="Google Shape;1660;p27"/>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The Reliability pillar encompasses the ability of a workload to perform its intended function correctly and consistently when it’s expected to. This includes the ability to operate and test the workload through its total lifecycle.</a:t>
            </a:r>
            <a:endParaRPr/>
          </a:p>
          <a:p>
            <a:pPr indent="0" lvl="0" marL="0" rtl="0" algn="ctr">
              <a:lnSpc>
                <a:spcPct val="100000"/>
              </a:lnSpc>
              <a:spcBef>
                <a:spcPts val="0"/>
              </a:spcBef>
              <a:spcAft>
                <a:spcPts val="0"/>
              </a:spcAft>
              <a:buSzPts val="1400"/>
              <a:buNone/>
            </a:pPr>
            <a:r>
              <a:t/>
            </a:r>
            <a:endParaRPr/>
          </a:p>
        </p:txBody>
      </p:sp>
      <p:pic>
        <p:nvPicPr>
          <p:cNvPr id="1661" name="Google Shape;1661;p27"/>
          <p:cNvPicPr preferRelativeResize="0"/>
          <p:nvPr/>
        </p:nvPicPr>
        <p:blipFill rotWithShape="1">
          <a:blip r:embed="rId3">
            <a:alphaModFix/>
          </a:blip>
          <a:srcRect b="15441" l="12997" r="10744" t="12656"/>
          <a:stretch/>
        </p:blipFill>
        <p:spPr>
          <a:xfrm>
            <a:off x="4187301" y="988253"/>
            <a:ext cx="768927" cy="724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OUR CUSTOMERS</a:t>
            </a:r>
            <a:endParaRPr/>
          </a:p>
        </p:txBody>
      </p:sp>
      <p:pic>
        <p:nvPicPr>
          <p:cNvPr id="1667" name="Google Shape;1667;p28"/>
          <p:cNvPicPr preferRelativeResize="0"/>
          <p:nvPr/>
        </p:nvPicPr>
        <p:blipFill rotWithShape="1">
          <a:blip r:embed="rId3">
            <a:alphaModFix/>
          </a:blip>
          <a:srcRect b="0" l="0" r="0" t="0"/>
          <a:stretch/>
        </p:blipFill>
        <p:spPr>
          <a:xfrm>
            <a:off x="3048000" y="1229138"/>
            <a:ext cx="3048000" cy="304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9"/>
          <p:cNvSpPr txBox="1"/>
          <p:nvPr>
            <p:ph type="title"/>
          </p:nvPr>
        </p:nvSpPr>
        <p:spPr>
          <a:xfrm>
            <a:off x="2528250" y="705474"/>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t>CONCURRENT USER - CCU</a:t>
            </a:r>
            <a:endParaRPr/>
          </a:p>
        </p:txBody>
      </p:sp>
      <p:sp>
        <p:nvSpPr>
          <p:cNvPr id="1673" name="Google Shape;1673;p29"/>
          <p:cNvSpPr txBox="1"/>
          <p:nvPr>
            <p:ph idx="1" type="body"/>
          </p:nvPr>
        </p:nvSpPr>
        <p:spPr>
          <a:xfrm>
            <a:off x="719250" y="1544782"/>
            <a:ext cx="7705500" cy="2374868"/>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lang="en-US" sz="1600"/>
              <a:t>The term </a:t>
            </a:r>
            <a:r>
              <a:rPr b="1" lang="en-US" sz="1600"/>
              <a:t>concurrent user </a:t>
            </a:r>
            <a:r>
              <a:rPr lang="en-US" sz="1600"/>
              <a:t>refers to more than one user utilizing a computer resource at the same time.</a:t>
            </a:r>
            <a:endParaRPr/>
          </a:p>
          <a:p>
            <a:pPr indent="0" lvl="0" marL="152400" rtl="0" algn="l">
              <a:lnSpc>
                <a:spcPct val="100000"/>
              </a:lnSpc>
              <a:spcBef>
                <a:spcPts val="0"/>
              </a:spcBef>
              <a:spcAft>
                <a:spcPts val="0"/>
              </a:spcAft>
              <a:buSzPts val="1200"/>
              <a:buNone/>
            </a:pPr>
            <a:r>
              <a:t/>
            </a:r>
            <a:endParaRPr sz="1600"/>
          </a:p>
          <a:p>
            <a:pPr indent="0" lvl="0" marL="152400" rtl="0" algn="l">
              <a:lnSpc>
                <a:spcPct val="100000"/>
              </a:lnSpc>
              <a:spcBef>
                <a:spcPts val="0"/>
              </a:spcBef>
              <a:spcAft>
                <a:spcPts val="0"/>
              </a:spcAft>
              <a:buSzPts val="1200"/>
              <a:buNone/>
            </a:pPr>
            <a:r>
              <a:rPr lang="en-US" sz="1600"/>
              <a:t>In Web development, concurrent users is a measurement of how many simultaneous requests your website can handle at any one single time.</a:t>
            </a:r>
            <a:endParaRPr/>
          </a:p>
          <a:p>
            <a:pPr indent="0" lvl="0" marL="152400" rtl="0" algn="l">
              <a:lnSpc>
                <a:spcPct val="100000"/>
              </a:lnSpc>
              <a:spcBef>
                <a:spcPts val="0"/>
              </a:spcBef>
              <a:spcAft>
                <a:spcPts val="0"/>
              </a:spcAft>
              <a:buSzPts val="1200"/>
              <a:buNone/>
            </a:pPr>
            <a:r>
              <a:t/>
            </a:r>
            <a:endParaRPr sz="1600"/>
          </a:p>
          <a:p>
            <a:pPr indent="0" lvl="0" marL="152400" rtl="0" algn="l">
              <a:lnSpc>
                <a:spcPct val="100000"/>
              </a:lnSpc>
              <a:spcBef>
                <a:spcPts val="0"/>
              </a:spcBef>
              <a:spcAft>
                <a:spcPts val="0"/>
              </a:spcAft>
              <a:buSzPts val="1200"/>
              <a:buNone/>
            </a:pPr>
            <a:r>
              <a:rPr lang="en-US" sz="1600"/>
              <a:t>The higher CCU, the more reliability our system needs.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3"/>
          <p:cNvSpPr txBox="1"/>
          <p:nvPr>
            <p:ph type="title"/>
          </p:nvPr>
        </p:nvSpPr>
        <p:spPr>
          <a:xfrm>
            <a:off x="1978609" y="2080260"/>
            <a:ext cx="5186779"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000">
                <a:latin typeface="Arial"/>
                <a:ea typeface="Arial"/>
                <a:cs typeface="Arial"/>
                <a:sym typeface="Arial"/>
              </a:rPr>
              <a:t>Cloud Computing</a:t>
            </a:r>
            <a:endParaRPr sz="4000">
              <a:latin typeface="Arial"/>
              <a:ea typeface="Arial"/>
              <a:cs typeface="Arial"/>
              <a:sym typeface="Arial"/>
            </a:endParaRPr>
          </a:p>
        </p:txBody>
      </p:sp>
      <p:sp>
        <p:nvSpPr>
          <p:cNvPr id="1329" name="Google Shape;1329;p3"/>
          <p:cNvSpPr txBox="1"/>
          <p:nvPr>
            <p:ph idx="2" type="title"/>
          </p:nvPr>
        </p:nvSpPr>
        <p:spPr>
          <a:xfrm>
            <a:off x="3279189" y="1010460"/>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01</a:t>
            </a:r>
            <a:endParaRPr sz="7200">
              <a:latin typeface="Arial"/>
              <a:ea typeface="Arial"/>
              <a:cs typeface="Arial"/>
              <a:sym typeface="Arial"/>
            </a:endParaRPr>
          </a:p>
        </p:txBody>
      </p:sp>
      <p:sp>
        <p:nvSpPr>
          <p:cNvPr id="1330" name="Google Shape;1330;p3"/>
          <p:cNvSpPr txBox="1"/>
          <p:nvPr>
            <p:ph idx="1" type="subTitle"/>
          </p:nvPr>
        </p:nvSpPr>
        <p:spPr>
          <a:xfrm>
            <a:off x="2971798" y="3008109"/>
            <a:ext cx="3200400" cy="68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Cloud Computing and why you need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30"/>
          <p:cNvSpPr txBox="1"/>
          <p:nvPr>
            <p:ph idx="1" type="subTitle"/>
          </p:nvPr>
        </p:nvSpPr>
        <p:spPr>
          <a:xfrm>
            <a:off x="2566416" y="2355743"/>
            <a:ext cx="4011168" cy="765048"/>
          </a:xfrm>
          <a:prstGeom prst="rect">
            <a:avLst/>
          </a:prstGeom>
          <a:noFill/>
          <a:ln>
            <a:noFill/>
          </a:ln>
        </p:spPr>
        <p:txBody>
          <a:bodyPr anchorCtr="0" anchor="t" bIns="91425" lIns="91425" spcFirstLastPara="1" rIns="91425" wrap="square" tIns="91425">
            <a:noAutofit/>
          </a:bodyPr>
          <a:lstStyle/>
          <a:p>
            <a:pPr indent="0" lvl="0" marL="152400" rtl="0" algn="ctr">
              <a:lnSpc>
                <a:spcPct val="100000"/>
              </a:lnSpc>
              <a:spcBef>
                <a:spcPts val="0"/>
              </a:spcBef>
              <a:spcAft>
                <a:spcPts val="0"/>
              </a:spcAft>
              <a:buSzPts val="1600"/>
              <a:buNone/>
            </a:pPr>
            <a:r>
              <a:rPr b="1" lang="en-US" sz="1600"/>
              <a:t>CCU</a:t>
            </a:r>
            <a:r>
              <a:rPr lang="en-US" sz="1600"/>
              <a:t> = (Total Daily Visitors / Peak hours) * ( 60 / Average duration per visit in minutes)</a:t>
            </a:r>
            <a:endParaRPr sz="1600"/>
          </a:p>
        </p:txBody>
      </p:sp>
      <p:sp>
        <p:nvSpPr>
          <p:cNvPr id="1679" name="Google Shape;1679;p30"/>
          <p:cNvSpPr txBox="1"/>
          <p:nvPr>
            <p:ph type="title"/>
          </p:nvPr>
        </p:nvSpPr>
        <p:spPr>
          <a:xfrm>
            <a:off x="2619750" y="1465534"/>
            <a:ext cx="3904500" cy="890209"/>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US" sz="4800"/>
              <a:t>CCU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31"/>
          <p:cNvSpPr txBox="1"/>
          <p:nvPr>
            <p:ph idx="1" type="subTitle"/>
          </p:nvPr>
        </p:nvSpPr>
        <p:spPr>
          <a:xfrm>
            <a:off x="2566415" y="2986125"/>
            <a:ext cx="4011168" cy="765048"/>
          </a:xfrm>
          <a:prstGeom prst="rect">
            <a:avLst/>
          </a:prstGeom>
          <a:noFill/>
          <a:ln>
            <a:noFill/>
          </a:ln>
        </p:spPr>
        <p:txBody>
          <a:bodyPr anchorCtr="0" anchor="t" bIns="91425" lIns="91425" spcFirstLastPara="1" rIns="91425" wrap="square" tIns="91425">
            <a:noAutofit/>
          </a:bodyPr>
          <a:lstStyle/>
          <a:p>
            <a:pPr indent="0" lvl="0" marL="152400" rtl="0" algn="ctr">
              <a:lnSpc>
                <a:spcPct val="100000"/>
              </a:lnSpc>
              <a:spcBef>
                <a:spcPts val="0"/>
              </a:spcBef>
              <a:spcAft>
                <a:spcPts val="0"/>
              </a:spcAft>
              <a:buSzPts val="1600"/>
              <a:buNone/>
            </a:pPr>
            <a:r>
              <a:rPr b="1" lang="en-US" sz="1600"/>
              <a:t>CCU</a:t>
            </a:r>
            <a:r>
              <a:rPr lang="en-US" sz="1600"/>
              <a:t> = (10,000 / 4) * (60/30) = 5,000</a:t>
            </a:r>
            <a:endParaRPr sz="1600"/>
          </a:p>
        </p:txBody>
      </p:sp>
      <p:sp>
        <p:nvSpPr>
          <p:cNvPr id="1685" name="Google Shape;1685;p31"/>
          <p:cNvSpPr txBox="1"/>
          <p:nvPr>
            <p:ph type="title"/>
          </p:nvPr>
        </p:nvSpPr>
        <p:spPr>
          <a:xfrm>
            <a:off x="1848159" y="1185826"/>
            <a:ext cx="5447679" cy="1385924"/>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US" sz="2000">
                <a:latin typeface="Barlow"/>
                <a:ea typeface="Barlow"/>
                <a:cs typeface="Barlow"/>
                <a:sym typeface="Barlow"/>
              </a:rPr>
              <a:t>Our system has 10,000 users daily. </a:t>
            </a:r>
            <a:br>
              <a:rPr lang="en-US" sz="2000">
                <a:latin typeface="Barlow"/>
                <a:ea typeface="Barlow"/>
                <a:cs typeface="Barlow"/>
                <a:sym typeface="Barlow"/>
              </a:rPr>
            </a:br>
            <a:r>
              <a:rPr lang="en-US" sz="2000">
                <a:latin typeface="Barlow"/>
                <a:ea typeface="Barlow"/>
                <a:cs typeface="Barlow"/>
                <a:sym typeface="Barlow"/>
              </a:rPr>
              <a:t>Each user will spend 30m for each session</a:t>
            </a:r>
            <a:br>
              <a:rPr lang="en-US" sz="2000">
                <a:latin typeface="Barlow"/>
                <a:ea typeface="Barlow"/>
                <a:cs typeface="Barlow"/>
                <a:sym typeface="Barlow"/>
              </a:rPr>
            </a:br>
            <a:r>
              <a:rPr lang="en-US" sz="2000">
                <a:latin typeface="Barlow"/>
                <a:ea typeface="Barlow"/>
                <a:cs typeface="Barlow"/>
                <a:sym typeface="Barlow"/>
              </a:rPr>
              <a:t>There are 4 peak hours in total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xEl>
                                              <p:pRg end="0" st="0"/>
                                            </p:txEl>
                                          </p:spTgt>
                                        </p:tgtEl>
                                        <p:attrNameLst>
                                          <p:attrName>style.visibility</p:attrName>
                                        </p:attrNameLst>
                                      </p:cBhvr>
                                      <p:to>
                                        <p:strVal val="visible"/>
                                      </p:to>
                                    </p:set>
                                    <p:animEffect filter="fade" transition="in">
                                      <p:cBhvr>
                                        <p:cTn dur="500"/>
                                        <p:tgtEl>
                                          <p:spTgt spid="168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32"/>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RELIABILITY DESIGN PRINCIPLES</a:t>
            </a:r>
            <a:endParaRPr/>
          </a:p>
        </p:txBody>
      </p:sp>
      <p:sp>
        <p:nvSpPr>
          <p:cNvPr id="1691" name="Google Shape;1691;p32"/>
          <p:cNvSpPr txBox="1"/>
          <p:nvPr>
            <p:ph idx="1" type="subTitle"/>
          </p:nvPr>
        </p:nvSpPr>
        <p:spPr>
          <a:xfrm>
            <a:off x="3504791" y="2286150"/>
            <a:ext cx="2104819" cy="6365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Stop guessing capacity</a:t>
            </a:r>
            <a:endParaRPr sz="1600"/>
          </a:p>
        </p:txBody>
      </p:sp>
      <p:sp>
        <p:nvSpPr>
          <p:cNvPr id="1692" name="Google Shape;1692;p32"/>
          <p:cNvSpPr txBox="1"/>
          <p:nvPr>
            <p:ph idx="2" type="subTitle"/>
          </p:nvPr>
        </p:nvSpPr>
        <p:spPr>
          <a:xfrm>
            <a:off x="865521" y="2375872"/>
            <a:ext cx="2106999" cy="41148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Scale horizontally</a:t>
            </a:r>
            <a:endParaRPr sz="1600"/>
          </a:p>
        </p:txBody>
      </p:sp>
      <p:sp>
        <p:nvSpPr>
          <p:cNvPr id="1693" name="Google Shape;1693;p32"/>
          <p:cNvSpPr txBox="1"/>
          <p:nvPr>
            <p:ph idx="3" type="subTitle"/>
          </p:nvPr>
        </p:nvSpPr>
        <p:spPr>
          <a:xfrm>
            <a:off x="6054352" y="2298302"/>
            <a:ext cx="2366356"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Automatically recover from failure</a:t>
            </a:r>
            <a:endParaRPr sz="1600"/>
          </a:p>
        </p:txBody>
      </p:sp>
      <p:sp>
        <p:nvSpPr>
          <p:cNvPr id="1694" name="Google Shape;1694;p32"/>
          <p:cNvSpPr txBox="1"/>
          <p:nvPr>
            <p:ph idx="4" type="subTitle"/>
          </p:nvPr>
        </p:nvSpPr>
        <p:spPr>
          <a:xfrm>
            <a:off x="3593075" y="2787352"/>
            <a:ext cx="1882844"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In the cloud, you can monitor demand and workload utilization instead of guessing</a:t>
            </a:r>
            <a:endParaRPr>
              <a:latin typeface="Barlow Semi Condensed"/>
              <a:ea typeface="Barlow Semi Condensed"/>
              <a:cs typeface="Barlow Semi Condensed"/>
              <a:sym typeface="Barlow Semi Condensed"/>
            </a:endParaRPr>
          </a:p>
        </p:txBody>
      </p:sp>
      <p:sp>
        <p:nvSpPr>
          <p:cNvPr id="1695" name="Google Shape;1695;p32"/>
          <p:cNvSpPr txBox="1"/>
          <p:nvPr>
            <p:ph idx="5" type="subTitle"/>
          </p:nvPr>
        </p:nvSpPr>
        <p:spPr>
          <a:xfrm>
            <a:off x="932247" y="2743116"/>
            <a:ext cx="1948500"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Scale horizontally to increase aggregate workload availability</a:t>
            </a:r>
            <a:endParaRPr/>
          </a:p>
          <a:p>
            <a:pPr indent="0" lvl="0" marL="0" rtl="0" algn="ctr">
              <a:lnSpc>
                <a:spcPct val="100000"/>
              </a:lnSpc>
              <a:spcBef>
                <a:spcPts val="0"/>
              </a:spcBef>
              <a:spcAft>
                <a:spcPts val="0"/>
              </a:spcAft>
              <a:buSzPts val="1600"/>
              <a:buNone/>
            </a:pPr>
            <a:r>
              <a:t/>
            </a:r>
            <a:endParaRPr>
              <a:latin typeface="Barlow Semi Condensed"/>
              <a:ea typeface="Barlow Semi Condensed"/>
              <a:cs typeface="Barlow Semi Condensed"/>
              <a:sym typeface="Barlow Semi Condensed"/>
            </a:endParaRPr>
          </a:p>
        </p:txBody>
      </p:sp>
      <p:sp>
        <p:nvSpPr>
          <p:cNvPr id="1696" name="Google Shape;1696;p32"/>
          <p:cNvSpPr txBox="1"/>
          <p:nvPr>
            <p:ph idx="6" type="subTitle"/>
          </p:nvPr>
        </p:nvSpPr>
        <p:spPr>
          <a:xfrm>
            <a:off x="5936588" y="2833512"/>
            <a:ext cx="2484120" cy="99672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By monitoring a workload for key performance indicators (KPIs), you can trigger automation when a threshold is breached.</a:t>
            </a:r>
            <a:endParaRPr>
              <a:latin typeface="Barlow Semi Condensed"/>
              <a:ea typeface="Barlow Semi Condensed"/>
              <a:cs typeface="Barlow Semi Condensed"/>
              <a:sym typeface="Barlow Semi Condensed"/>
            </a:endParaRPr>
          </a:p>
        </p:txBody>
      </p:sp>
      <p:pic>
        <p:nvPicPr>
          <p:cNvPr id="1697" name="Google Shape;1697;p32"/>
          <p:cNvPicPr preferRelativeResize="0"/>
          <p:nvPr/>
        </p:nvPicPr>
        <p:blipFill rotWithShape="1">
          <a:blip r:embed="rId3">
            <a:alphaModFix/>
          </a:blip>
          <a:srcRect b="0" l="0" r="0" t="0"/>
          <a:stretch/>
        </p:blipFill>
        <p:spPr>
          <a:xfrm>
            <a:off x="1677589" y="1944116"/>
            <a:ext cx="469900" cy="469900"/>
          </a:xfrm>
          <a:prstGeom prst="rect">
            <a:avLst/>
          </a:prstGeom>
          <a:noFill/>
          <a:ln>
            <a:noFill/>
          </a:ln>
        </p:spPr>
      </p:pic>
      <p:pic>
        <p:nvPicPr>
          <p:cNvPr id="1698" name="Google Shape;1698;p32"/>
          <p:cNvPicPr preferRelativeResize="0"/>
          <p:nvPr/>
        </p:nvPicPr>
        <p:blipFill rotWithShape="1">
          <a:blip r:embed="rId4">
            <a:alphaModFix/>
          </a:blip>
          <a:srcRect b="0" l="0" r="0" t="0"/>
          <a:stretch/>
        </p:blipFill>
        <p:spPr>
          <a:xfrm>
            <a:off x="4273072" y="1955023"/>
            <a:ext cx="469900" cy="469900"/>
          </a:xfrm>
          <a:prstGeom prst="rect">
            <a:avLst/>
          </a:prstGeom>
          <a:noFill/>
          <a:ln>
            <a:noFill/>
          </a:ln>
        </p:spPr>
      </p:pic>
      <p:pic>
        <p:nvPicPr>
          <p:cNvPr id="1699" name="Google Shape;1699;p32"/>
          <p:cNvPicPr preferRelativeResize="0"/>
          <p:nvPr/>
        </p:nvPicPr>
        <p:blipFill rotWithShape="1">
          <a:blip r:embed="rId5">
            <a:alphaModFix/>
          </a:blip>
          <a:srcRect b="0" l="0" r="0" t="0"/>
          <a:stretch/>
        </p:blipFill>
        <p:spPr>
          <a:xfrm>
            <a:off x="6943698" y="1955023"/>
            <a:ext cx="469900" cy="46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33"/>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UBER WAS HACKED</a:t>
            </a:r>
            <a:endParaRPr/>
          </a:p>
        </p:txBody>
      </p:sp>
      <p:pic>
        <p:nvPicPr>
          <p:cNvPr descr="Graphical user interface, text, application&#10;&#10;Description automatically generated" id="1705" name="Google Shape;1705;p33"/>
          <p:cNvPicPr preferRelativeResize="0"/>
          <p:nvPr/>
        </p:nvPicPr>
        <p:blipFill rotWithShape="1">
          <a:blip r:embed="rId3">
            <a:alphaModFix/>
          </a:blip>
          <a:srcRect b="0" l="0" r="0" t="0"/>
          <a:stretch/>
        </p:blipFill>
        <p:spPr>
          <a:xfrm>
            <a:off x="1955800" y="1149475"/>
            <a:ext cx="5232400" cy="346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34"/>
          <p:cNvSpPr txBox="1"/>
          <p:nvPr>
            <p:ph type="title"/>
          </p:nvPr>
        </p:nvSpPr>
        <p:spPr>
          <a:xfrm>
            <a:off x="723750" y="240575"/>
            <a:ext cx="769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UBER WAS HACKED</a:t>
            </a:r>
            <a:endParaRPr/>
          </a:p>
        </p:txBody>
      </p:sp>
      <p:pic>
        <p:nvPicPr>
          <p:cNvPr descr="Graphical user interface, text, application&#10;&#10;Description automatically generated" id="1711" name="Google Shape;1711;p34"/>
          <p:cNvPicPr preferRelativeResize="0"/>
          <p:nvPr/>
        </p:nvPicPr>
        <p:blipFill rotWithShape="1">
          <a:blip r:embed="rId3">
            <a:alphaModFix/>
          </a:blip>
          <a:srcRect b="0" l="0" r="0" t="0"/>
          <a:stretch/>
        </p:blipFill>
        <p:spPr>
          <a:xfrm>
            <a:off x="3282354" y="813275"/>
            <a:ext cx="2579291" cy="37977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35"/>
          <p:cNvGrpSpPr/>
          <p:nvPr/>
        </p:nvGrpSpPr>
        <p:grpSpPr>
          <a:xfrm>
            <a:off x="3732436" y="526916"/>
            <a:ext cx="1679127" cy="1679127"/>
            <a:chOff x="3614228" y="234880"/>
            <a:chExt cx="1915500" cy="1915500"/>
          </a:xfrm>
        </p:grpSpPr>
        <p:sp>
          <p:nvSpPr>
            <p:cNvPr id="1717" name="Google Shape;1717;p35"/>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5"/>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9" name="Google Shape;1719;p35"/>
          <p:cNvSpPr txBox="1"/>
          <p:nvPr>
            <p:ph type="title"/>
          </p:nvPr>
        </p:nvSpPr>
        <p:spPr>
          <a:xfrm>
            <a:off x="2167128" y="2748055"/>
            <a:ext cx="4809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Security</a:t>
            </a:r>
            <a:endParaRPr/>
          </a:p>
        </p:txBody>
      </p:sp>
      <p:sp>
        <p:nvSpPr>
          <p:cNvPr id="1720" name="Google Shape;1720;p35"/>
          <p:cNvSpPr txBox="1"/>
          <p:nvPr>
            <p:ph idx="1" type="subTitle"/>
          </p:nvPr>
        </p:nvSpPr>
        <p:spPr>
          <a:xfrm>
            <a:off x="2167128" y="3324055"/>
            <a:ext cx="4809600" cy="84595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Security pillar encompasses the ability to protect data, systems, and assets to take advantage of cloud technologies to improve your security.</a:t>
            </a:r>
            <a:endParaRPr/>
          </a:p>
        </p:txBody>
      </p:sp>
      <p:pic>
        <p:nvPicPr>
          <p:cNvPr id="1721" name="Google Shape;1721;p35"/>
          <p:cNvPicPr preferRelativeResize="0"/>
          <p:nvPr/>
        </p:nvPicPr>
        <p:blipFill rotWithShape="1">
          <a:blip r:embed="rId3">
            <a:alphaModFix/>
          </a:blip>
          <a:srcRect b="0" l="0" r="0" t="0"/>
          <a:stretch/>
        </p:blipFill>
        <p:spPr>
          <a:xfrm>
            <a:off x="4206498" y="973486"/>
            <a:ext cx="730534" cy="7305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36"/>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SECURITY DESIGN PRINCIPLES</a:t>
            </a:r>
            <a:endParaRPr/>
          </a:p>
        </p:txBody>
      </p:sp>
      <p:sp>
        <p:nvSpPr>
          <p:cNvPr id="1727" name="Google Shape;1727;p36"/>
          <p:cNvSpPr txBox="1"/>
          <p:nvPr>
            <p:ph idx="1" type="subTitle"/>
          </p:nvPr>
        </p:nvSpPr>
        <p:spPr>
          <a:xfrm>
            <a:off x="3694176" y="2414016"/>
            <a:ext cx="1764900" cy="5672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Apply security at all layers</a:t>
            </a:r>
            <a:endParaRPr sz="1600"/>
          </a:p>
        </p:txBody>
      </p:sp>
      <p:sp>
        <p:nvSpPr>
          <p:cNvPr id="1728" name="Google Shape;1728;p36"/>
          <p:cNvSpPr txBox="1"/>
          <p:nvPr>
            <p:ph idx="2" type="subTitle"/>
          </p:nvPr>
        </p:nvSpPr>
        <p:spPr>
          <a:xfrm>
            <a:off x="1033272" y="2380084"/>
            <a:ext cx="1764900" cy="5672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Implement a strong identity foundation</a:t>
            </a:r>
            <a:endParaRPr sz="1600"/>
          </a:p>
        </p:txBody>
      </p:sp>
      <p:sp>
        <p:nvSpPr>
          <p:cNvPr id="1729" name="Google Shape;1729;p36"/>
          <p:cNvSpPr txBox="1"/>
          <p:nvPr>
            <p:ph idx="3" type="subTitle"/>
          </p:nvPr>
        </p:nvSpPr>
        <p:spPr>
          <a:xfrm>
            <a:off x="5853459" y="2462852"/>
            <a:ext cx="2594956"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Keep people away from data</a:t>
            </a:r>
            <a:endParaRPr sz="1600"/>
          </a:p>
        </p:txBody>
      </p:sp>
      <p:sp>
        <p:nvSpPr>
          <p:cNvPr id="1730" name="Google Shape;1730;p36"/>
          <p:cNvSpPr txBox="1"/>
          <p:nvPr>
            <p:ph idx="4" type="subTitle"/>
          </p:nvPr>
        </p:nvSpPr>
        <p:spPr>
          <a:xfrm>
            <a:off x="3689550" y="2883908"/>
            <a:ext cx="1764900" cy="98602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Apply a defense in depth approach with multiple security controls.</a:t>
            </a:r>
            <a:endParaRPr>
              <a:latin typeface="Barlow Semi Condensed"/>
              <a:ea typeface="Barlow Semi Condensed"/>
              <a:cs typeface="Barlow Semi Condensed"/>
              <a:sym typeface="Barlow Semi Condensed"/>
            </a:endParaRPr>
          </a:p>
        </p:txBody>
      </p:sp>
      <p:sp>
        <p:nvSpPr>
          <p:cNvPr id="1731" name="Google Shape;1731;p36"/>
          <p:cNvSpPr txBox="1"/>
          <p:nvPr>
            <p:ph idx="5" type="subTitle"/>
          </p:nvPr>
        </p:nvSpPr>
        <p:spPr>
          <a:xfrm>
            <a:off x="758175" y="2875897"/>
            <a:ext cx="2487999" cy="100204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Implement the principle of least privilege and enforce separation of duties with appropriate authorization for each interaction with your AWS resources</a:t>
            </a:r>
            <a:endParaRPr>
              <a:latin typeface="Barlow Semi Condensed"/>
              <a:ea typeface="Barlow Semi Condensed"/>
              <a:cs typeface="Barlow Semi Condensed"/>
              <a:sym typeface="Barlow Semi Condensed"/>
            </a:endParaRPr>
          </a:p>
        </p:txBody>
      </p:sp>
      <p:sp>
        <p:nvSpPr>
          <p:cNvPr id="1732" name="Google Shape;1732;p36"/>
          <p:cNvSpPr txBox="1"/>
          <p:nvPr>
            <p:ph idx="6" type="subTitle"/>
          </p:nvPr>
        </p:nvSpPr>
        <p:spPr>
          <a:xfrm>
            <a:off x="5992004" y="2981314"/>
            <a:ext cx="2317865" cy="98602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Use mechanisms and tools to reduce or eliminate the need for direct access or manual processing of data.</a:t>
            </a:r>
            <a:endParaRPr>
              <a:latin typeface="Barlow Semi Condensed"/>
              <a:ea typeface="Barlow Semi Condensed"/>
              <a:cs typeface="Barlow Semi Condensed"/>
              <a:sym typeface="Barlow Semi Condensed"/>
            </a:endParaRPr>
          </a:p>
        </p:txBody>
      </p:sp>
      <p:pic>
        <p:nvPicPr>
          <p:cNvPr id="1733" name="Google Shape;1733;p36"/>
          <p:cNvPicPr preferRelativeResize="0"/>
          <p:nvPr/>
        </p:nvPicPr>
        <p:blipFill rotWithShape="1">
          <a:blip r:embed="rId3">
            <a:alphaModFix/>
          </a:blip>
          <a:srcRect b="0" l="0" r="0" t="0"/>
          <a:stretch/>
        </p:blipFill>
        <p:spPr>
          <a:xfrm flipH="1">
            <a:off x="1611074" y="1910184"/>
            <a:ext cx="469900" cy="469900"/>
          </a:xfrm>
          <a:prstGeom prst="rect">
            <a:avLst/>
          </a:prstGeom>
          <a:noFill/>
          <a:ln>
            <a:noFill/>
          </a:ln>
        </p:spPr>
      </p:pic>
      <p:pic>
        <p:nvPicPr>
          <p:cNvPr id="1734" name="Google Shape;1734;p36"/>
          <p:cNvPicPr preferRelativeResize="0"/>
          <p:nvPr/>
        </p:nvPicPr>
        <p:blipFill rotWithShape="1">
          <a:blip r:embed="rId4">
            <a:alphaModFix/>
          </a:blip>
          <a:srcRect b="0" l="0" r="0" t="0"/>
          <a:stretch/>
        </p:blipFill>
        <p:spPr>
          <a:xfrm>
            <a:off x="4341676" y="1929973"/>
            <a:ext cx="469900" cy="469900"/>
          </a:xfrm>
          <a:prstGeom prst="rect">
            <a:avLst/>
          </a:prstGeom>
          <a:noFill/>
          <a:ln>
            <a:noFill/>
          </a:ln>
        </p:spPr>
      </p:pic>
      <p:pic>
        <p:nvPicPr>
          <p:cNvPr id="1735" name="Google Shape;1735;p36"/>
          <p:cNvPicPr preferRelativeResize="0"/>
          <p:nvPr/>
        </p:nvPicPr>
        <p:blipFill rotWithShape="1">
          <a:blip r:embed="rId5">
            <a:alphaModFix/>
          </a:blip>
          <a:srcRect b="0" l="0" r="0" t="0"/>
          <a:stretch/>
        </p:blipFill>
        <p:spPr>
          <a:xfrm>
            <a:off x="6915986" y="1944116"/>
            <a:ext cx="469900" cy="46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grpSp>
        <p:nvGrpSpPr>
          <p:cNvPr id="1740" name="Google Shape;1740;p37"/>
          <p:cNvGrpSpPr/>
          <p:nvPr/>
        </p:nvGrpSpPr>
        <p:grpSpPr>
          <a:xfrm>
            <a:off x="3732436" y="526916"/>
            <a:ext cx="1679127" cy="1679127"/>
            <a:chOff x="3614228" y="234880"/>
            <a:chExt cx="1915500" cy="1915500"/>
          </a:xfrm>
        </p:grpSpPr>
        <p:sp>
          <p:nvSpPr>
            <p:cNvPr id="1741" name="Google Shape;1741;p37"/>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7"/>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3" name="Google Shape;1743;p37"/>
          <p:cNvSpPr txBox="1"/>
          <p:nvPr>
            <p:ph type="title"/>
          </p:nvPr>
        </p:nvSpPr>
        <p:spPr>
          <a:xfrm>
            <a:off x="2167128" y="2748055"/>
            <a:ext cx="4809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Performance Efficiency</a:t>
            </a:r>
            <a:endParaRPr/>
          </a:p>
        </p:txBody>
      </p:sp>
      <p:sp>
        <p:nvSpPr>
          <p:cNvPr id="1744" name="Google Shape;1744;p37"/>
          <p:cNvSpPr txBox="1"/>
          <p:nvPr>
            <p:ph idx="1" type="subTitle"/>
          </p:nvPr>
        </p:nvSpPr>
        <p:spPr>
          <a:xfrm>
            <a:off x="2032365" y="3324055"/>
            <a:ext cx="5078799" cy="84595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The Performance Efficiency pillar includes the ability to use computing resources efficiently to meet system requirements, and to maintain that efficiency as demand changes and technologies evolve.</a:t>
            </a:r>
            <a:endParaRPr/>
          </a:p>
        </p:txBody>
      </p:sp>
      <p:pic>
        <p:nvPicPr>
          <p:cNvPr descr="Logo&#10;&#10;Description automatically generated with medium confidence" id="1745" name="Google Shape;1745;p37"/>
          <p:cNvPicPr preferRelativeResize="0"/>
          <p:nvPr/>
        </p:nvPicPr>
        <p:blipFill rotWithShape="1">
          <a:blip r:embed="rId3">
            <a:alphaModFix/>
          </a:blip>
          <a:srcRect b="20864" l="16818" r="18713" t="21303"/>
          <a:stretch/>
        </p:blipFill>
        <p:spPr>
          <a:xfrm>
            <a:off x="4145462" y="973486"/>
            <a:ext cx="853076" cy="7652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descr="Latency Kills. It doesn't matter how fast your network… | by Mahesh  Paolini-Subramanya | Medium" id="1750" name="Google Shape;1750;p38"/>
          <p:cNvPicPr preferRelativeResize="0"/>
          <p:nvPr/>
        </p:nvPicPr>
        <p:blipFill rotWithShape="1">
          <a:blip r:embed="rId3">
            <a:alphaModFix/>
          </a:blip>
          <a:srcRect b="0" l="0" r="0" t="0"/>
          <a:stretch/>
        </p:blipFill>
        <p:spPr>
          <a:xfrm>
            <a:off x="3186878" y="1519382"/>
            <a:ext cx="2770244" cy="2104736"/>
          </a:xfrm>
          <a:prstGeom prst="rect">
            <a:avLst/>
          </a:prstGeom>
          <a:noFill/>
          <a:ln>
            <a:noFill/>
          </a:ln>
        </p:spPr>
      </p:pic>
      <p:sp>
        <p:nvSpPr>
          <p:cNvPr id="1751" name="Google Shape;1751;p38"/>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LATENCY IS A BIG PROBLEM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39"/>
          <p:cNvSpPr txBox="1"/>
          <p:nvPr>
            <p:ph type="title"/>
          </p:nvPr>
        </p:nvSpPr>
        <p:spPr>
          <a:xfrm>
            <a:off x="1804637" y="671647"/>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PERFORMANCE DESIGN PRINCIPLES</a:t>
            </a:r>
            <a:endParaRPr/>
          </a:p>
        </p:txBody>
      </p:sp>
      <p:sp>
        <p:nvSpPr>
          <p:cNvPr id="1757" name="Google Shape;1757;p39"/>
          <p:cNvSpPr txBox="1"/>
          <p:nvPr>
            <p:ph idx="1" type="subTitle"/>
          </p:nvPr>
        </p:nvSpPr>
        <p:spPr>
          <a:xfrm>
            <a:off x="3687634" y="2330130"/>
            <a:ext cx="1764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Go global in minutes</a:t>
            </a:r>
            <a:endParaRPr sz="1600"/>
          </a:p>
        </p:txBody>
      </p:sp>
      <p:sp>
        <p:nvSpPr>
          <p:cNvPr id="1758" name="Google Shape;1758;p39"/>
          <p:cNvSpPr txBox="1"/>
          <p:nvPr>
            <p:ph idx="2" type="subTitle"/>
          </p:nvPr>
        </p:nvSpPr>
        <p:spPr>
          <a:xfrm>
            <a:off x="638639" y="2385186"/>
            <a:ext cx="2508781" cy="47563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Democratize advanced technologies</a:t>
            </a:r>
            <a:endParaRPr sz="1600"/>
          </a:p>
        </p:txBody>
      </p:sp>
      <p:sp>
        <p:nvSpPr>
          <p:cNvPr id="1759" name="Google Shape;1759;p39"/>
          <p:cNvSpPr txBox="1"/>
          <p:nvPr>
            <p:ph idx="3" type="subTitle"/>
          </p:nvPr>
        </p:nvSpPr>
        <p:spPr>
          <a:xfrm>
            <a:off x="6248335" y="2509692"/>
            <a:ext cx="2097273"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Experiment more often</a:t>
            </a:r>
            <a:endParaRPr sz="1600"/>
          </a:p>
        </p:txBody>
      </p:sp>
      <p:sp>
        <p:nvSpPr>
          <p:cNvPr id="1760" name="Google Shape;1760;p39"/>
          <p:cNvSpPr txBox="1"/>
          <p:nvPr>
            <p:ph idx="4" type="subTitle"/>
          </p:nvPr>
        </p:nvSpPr>
        <p:spPr>
          <a:xfrm>
            <a:off x="3283368" y="2924396"/>
            <a:ext cx="2620439"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Deploying your workload in multiple AWS Regions around the world allows you to provide lower latency.</a:t>
            </a:r>
            <a:endParaRPr>
              <a:latin typeface="Barlow Semi Condensed"/>
              <a:ea typeface="Barlow Semi Condensed"/>
              <a:cs typeface="Barlow Semi Condensed"/>
              <a:sym typeface="Barlow Semi Condensed"/>
            </a:endParaRPr>
          </a:p>
        </p:txBody>
      </p:sp>
      <p:sp>
        <p:nvSpPr>
          <p:cNvPr id="1761" name="Google Shape;1761;p39"/>
          <p:cNvSpPr txBox="1"/>
          <p:nvPr>
            <p:ph idx="5" type="subTitle"/>
          </p:nvPr>
        </p:nvSpPr>
        <p:spPr>
          <a:xfrm>
            <a:off x="652139" y="2887917"/>
            <a:ext cx="2481780" cy="9542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Make advanced technology implementation easier for your team by delegating complex tasks to your cloud vendor.</a:t>
            </a:r>
            <a:endParaRPr>
              <a:latin typeface="Barlow Semi Condensed"/>
              <a:ea typeface="Barlow Semi Condensed"/>
              <a:cs typeface="Barlow Semi Condensed"/>
              <a:sym typeface="Barlow Semi Condensed"/>
            </a:endParaRPr>
          </a:p>
        </p:txBody>
      </p:sp>
      <p:sp>
        <p:nvSpPr>
          <p:cNvPr id="1762" name="Google Shape;1762;p39"/>
          <p:cNvSpPr txBox="1"/>
          <p:nvPr>
            <p:ph idx="6" type="subTitle"/>
          </p:nvPr>
        </p:nvSpPr>
        <p:spPr>
          <a:xfrm>
            <a:off x="6110509" y="2924396"/>
            <a:ext cx="2504902"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solidFill>
                  <a:schemeClr val="dk2"/>
                </a:solidFill>
                <a:latin typeface="Barlow Semi Condensed"/>
                <a:ea typeface="Barlow Semi Condensed"/>
                <a:cs typeface="Barlow Semi Condensed"/>
                <a:sym typeface="Barlow Semi Condensed"/>
              </a:rPr>
              <a:t>With virtual and automatable resources, you can quickly carry out comparative testing using different types of instances, storage, or configurations.</a:t>
            </a:r>
            <a:endParaRPr>
              <a:latin typeface="Barlow Semi Condensed"/>
              <a:ea typeface="Barlow Semi Condensed"/>
              <a:cs typeface="Barlow Semi Condensed"/>
              <a:sym typeface="Barlow Semi Condensed"/>
            </a:endParaRPr>
          </a:p>
        </p:txBody>
      </p:sp>
      <p:pic>
        <p:nvPicPr>
          <p:cNvPr id="1763" name="Google Shape;1763;p39"/>
          <p:cNvPicPr preferRelativeResize="0"/>
          <p:nvPr/>
        </p:nvPicPr>
        <p:blipFill rotWithShape="1">
          <a:blip r:embed="rId3">
            <a:alphaModFix/>
          </a:blip>
          <a:srcRect b="0" l="0" r="0" t="0"/>
          <a:stretch/>
        </p:blipFill>
        <p:spPr>
          <a:xfrm>
            <a:off x="1611074" y="1884295"/>
            <a:ext cx="469900" cy="469900"/>
          </a:xfrm>
          <a:prstGeom prst="rect">
            <a:avLst/>
          </a:prstGeom>
          <a:noFill/>
          <a:ln>
            <a:noFill/>
          </a:ln>
        </p:spPr>
      </p:pic>
      <p:pic>
        <p:nvPicPr>
          <p:cNvPr id="1764" name="Google Shape;1764;p39"/>
          <p:cNvPicPr preferRelativeResize="0"/>
          <p:nvPr/>
        </p:nvPicPr>
        <p:blipFill rotWithShape="1">
          <a:blip r:embed="rId4">
            <a:alphaModFix/>
          </a:blip>
          <a:srcRect b="0" l="0" r="0" t="0"/>
          <a:stretch/>
        </p:blipFill>
        <p:spPr>
          <a:xfrm>
            <a:off x="4319088" y="1860230"/>
            <a:ext cx="469900" cy="469900"/>
          </a:xfrm>
          <a:prstGeom prst="rect">
            <a:avLst/>
          </a:prstGeom>
          <a:noFill/>
          <a:ln>
            <a:noFill/>
          </a:ln>
        </p:spPr>
      </p:pic>
      <p:pic>
        <p:nvPicPr>
          <p:cNvPr id="1765" name="Google Shape;1765;p39"/>
          <p:cNvPicPr preferRelativeResize="0"/>
          <p:nvPr/>
        </p:nvPicPr>
        <p:blipFill rotWithShape="1">
          <a:blip r:embed="rId5">
            <a:alphaModFix/>
          </a:blip>
          <a:srcRect b="0" l="0" r="0" t="0"/>
          <a:stretch/>
        </p:blipFill>
        <p:spPr>
          <a:xfrm>
            <a:off x="7128010" y="1919628"/>
            <a:ext cx="469900" cy="46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4"/>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Three Tier Application</a:t>
            </a:r>
            <a:endParaRPr/>
          </a:p>
        </p:txBody>
      </p:sp>
      <p:pic>
        <p:nvPicPr>
          <p:cNvPr id="1336" name="Google Shape;1336;p4"/>
          <p:cNvPicPr preferRelativeResize="0"/>
          <p:nvPr/>
        </p:nvPicPr>
        <p:blipFill rotWithShape="1">
          <a:blip r:embed="rId3">
            <a:alphaModFix/>
          </a:blip>
          <a:srcRect b="0" l="0" r="0" t="0"/>
          <a:stretch/>
        </p:blipFill>
        <p:spPr>
          <a:xfrm>
            <a:off x="1003300" y="1314142"/>
            <a:ext cx="7137400" cy="2959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grpSp>
        <p:nvGrpSpPr>
          <p:cNvPr id="1770" name="Google Shape;1770;p40"/>
          <p:cNvGrpSpPr/>
          <p:nvPr/>
        </p:nvGrpSpPr>
        <p:grpSpPr>
          <a:xfrm>
            <a:off x="3732436" y="526916"/>
            <a:ext cx="1679127" cy="1679127"/>
            <a:chOff x="3614228" y="234880"/>
            <a:chExt cx="1915500" cy="1915500"/>
          </a:xfrm>
        </p:grpSpPr>
        <p:sp>
          <p:nvSpPr>
            <p:cNvPr id="1771" name="Google Shape;1771;p40"/>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0"/>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3" name="Google Shape;1773;p40"/>
          <p:cNvSpPr txBox="1"/>
          <p:nvPr>
            <p:ph type="title"/>
          </p:nvPr>
        </p:nvSpPr>
        <p:spPr>
          <a:xfrm>
            <a:off x="2167128" y="2748055"/>
            <a:ext cx="4809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Cost Optimization</a:t>
            </a:r>
            <a:endParaRPr/>
          </a:p>
        </p:txBody>
      </p:sp>
      <p:sp>
        <p:nvSpPr>
          <p:cNvPr id="1774" name="Google Shape;1774;p40"/>
          <p:cNvSpPr txBox="1"/>
          <p:nvPr>
            <p:ph idx="1" type="subTitle"/>
          </p:nvPr>
        </p:nvSpPr>
        <p:spPr>
          <a:xfrm>
            <a:off x="2167200" y="3533040"/>
            <a:ext cx="4809600" cy="66605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0" i="0" lang="en-US">
                <a:solidFill>
                  <a:srgbClr val="242424"/>
                </a:solidFill>
                <a:latin typeface="Barlow"/>
                <a:ea typeface="Barlow"/>
                <a:cs typeface="Barlow"/>
                <a:sym typeface="Barlow"/>
              </a:rPr>
              <a:t>The Cost Optimization pillar includes the ability to run systems to deliver business value at the lowest price point.</a:t>
            </a:r>
            <a:br>
              <a:rPr lang="en-US">
                <a:solidFill>
                  <a:srgbClr val="242424"/>
                </a:solidFill>
                <a:latin typeface="Barlow"/>
                <a:ea typeface="Barlow"/>
                <a:cs typeface="Barlow"/>
                <a:sym typeface="Barlow"/>
              </a:rPr>
            </a:br>
            <a:endParaRPr>
              <a:solidFill>
                <a:srgbClr val="242424"/>
              </a:solidFill>
              <a:latin typeface="Barlow"/>
              <a:ea typeface="Barlow"/>
              <a:cs typeface="Barlow"/>
              <a:sym typeface="Barlow"/>
            </a:endParaRPr>
          </a:p>
        </p:txBody>
      </p:sp>
      <p:pic>
        <p:nvPicPr>
          <p:cNvPr id="1775" name="Google Shape;1775;p40"/>
          <p:cNvPicPr preferRelativeResize="0"/>
          <p:nvPr/>
        </p:nvPicPr>
        <p:blipFill rotWithShape="1">
          <a:blip r:embed="rId3">
            <a:alphaModFix/>
          </a:blip>
          <a:srcRect b="0" l="0" r="0" t="0"/>
          <a:stretch/>
        </p:blipFill>
        <p:spPr>
          <a:xfrm>
            <a:off x="4190918" y="944406"/>
            <a:ext cx="762163" cy="7621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4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BURNING MONEY ON THE CLOUD</a:t>
            </a:r>
            <a:endParaRPr/>
          </a:p>
        </p:txBody>
      </p:sp>
      <p:pic>
        <p:nvPicPr>
          <p:cNvPr id="1781" name="Google Shape;1781;p41"/>
          <p:cNvPicPr preferRelativeResize="0"/>
          <p:nvPr/>
        </p:nvPicPr>
        <p:blipFill rotWithShape="1">
          <a:blip r:embed="rId3">
            <a:alphaModFix/>
          </a:blip>
          <a:srcRect b="0" l="0" r="0" t="0"/>
          <a:stretch/>
        </p:blipFill>
        <p:spPr>
          <a:xfrm>
            <a:off x="2413000" y="1489075"/>
            <a:ext cx="4318000" cy="216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42"/>
          <p:cNvSpPr txBox="1"/>
          <p:nvPr>
            <p:ph type="title"/>
          </p:nvPr>
        </p:nvSpPr>
        <p:spPr>
          <a:xfrm>
            <a:off x="1796550" y="739307"/>
            <a:ext cx="55779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COST OPTIMIZATION DESIGN PRINCIPLES</a:t>
            </a:r>
            <a:endParaRPr/>
          </a:p>
        </p:txBody>
      </p:sp>
      <p:sp>
        <p:nvSpPr>
          <p:cNvPr id="1787" name="Google Shape;1787;p42"/>
          <p:cNvSpPr txBox="1"/>
          <p:nvPr>
            <p:ph idx="1" type="subTitle"/>
          </p:nvPr>
        </p:nvSpPr>
        <p:spPr>
          <a:xfrm>
            <a:off x="3288557" y="2387662"/>
            <a:ext cx="2491879" cy="81409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Stop spending money on undifferentiated heavy lifting</a:t>
            </a:r>
            <a:endParaRPr sz="1600"/>
          </a:p>
        </p:txBody>
      </p:sp>
      <p:sp>
        <p:nvSpPr>
          <p:cNvPr id="1788" name="Google Shape;1788;p42"/>
          <p:cNvSpPr txBox="1"/>
          <p:nvPr>
            <p:ph idx="2" type="subTitle"/>
          </p:nvPr>
        </p:nvSpPr>
        <p:spPr>
          <a:xfrm>
            <a:off x="752939" y="2400677"/>
            <a:ext cx="2280181" cy="55045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Adopt a consumption model</a:t>
            </a:r>
            <a:endParaRPr sz="1600"/>
          </a:p>
        </p:txBody>
      </p:sp>
      <p:sp>
        <p:nvSpPr>
          <p:cNvPr id="1789" name="Google Shape;1789;p42"/>
          <p:cNvSpPr txBox="1"/>
          <p:nvPr>
            <p:ph idx="3" type="subTitle"/>
          </p:nvPr>
        </p:nvSpPr>
        <p:spPr>
          <a:xfrm>
            <a:off x="6355079" y="2414016"/>
            <a:ext cx="2338647" cy="32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sz="1600">
                <a:solidFill>
                  <a:schemeClr val="accent1"/>
                </a:solidFill>
              </a:rPr>
              <a:t>Implement Cloud Financial Management</a:t>
            </a:r>
            <a:endParaRPr sz="1600"/>
          </a:p>
        </p:txBody>
      </p:sp>
      <p:sp>
        <p:nvSpPr>
          <p:cNvPr id="1790" name="Google Shape;1790;p42"/>
          <p:cNvSpPr txBox="1"/>
          <p:nvPr>
            <p:ph idx="4" type="subTitle"/>
          </p:nvPr>
        </p:nvSpPr>
        <p:spPr>
          <a:xfrm>
            <a:off x="3703050" y="3184720"/>
            <a:ext cx="1764900" cy="97102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sz="1200">
                <a:latin typeface="Barlow Semi Condensed"/>
                <a:ea typeface="Barlow Semi Condensed"/>
                <a:cs typeface="Barlow Semi Condensed"/>
                <a:sym typeface="Barlow Semi Condensed"/>
              </a:rPr>
              <a:t>You should pay only what you need, do not pay for what you will need.</a:t>
            </a:r>
            <a:endParaRPr sz="1200">
              <a:latin typeface="Barlow Semi Condensed"/>
              <a:ea typeface="Barlow Semi Condensed"/>
              <a:cs typeface="Barlow Semi Condensed"/>
              <a:sym typeface="Barlow Semi Condensed"/>
            </a:endParaRPr>
          </a:p>
        </p:txBody>
      </p:sp>
      <p:sp>
        <p:nvSpPr>
          <p:cNvPr id="1791" name="Google Shape;1791;p42"/>
          <p:cNvSpPr txBox="1"/>
          <p:nvPr>
            <p:ph idx="5" type="subTitle"/>
          </p:nvPr>
        </p:nvSpPr>
        <p:spPr>
          <a:xfrm>
            <a:off x="1010579" y="3201755"/>
            <a:ext cx="1764900" cy="101432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Pay only for the computing resources that you require and increase or decrease usage depending on business requirements.</a:t>
            </a:r>
            <a:endParaRPr sz="1200">
              <a:latin typeface="Barlow Semi Condensed"/>
              <a:ea typeface="Barlow Semi Condensed"/>
              <a:cs typeface="Barlow Semi Condensed"/>
              <a:sym typeface="Barlow Semi Condensed"/>
            </a:endParaRPr>
          </a:p>
        </p:txBody>
      </p:sp>
      <p:sp>
        <p:nvSpPr>
          <p:cNvPr id="1792" name="Google Shape;1792;p42"/>
          <p:cNvSpPr txBox="1"/>
          <p:nvPr>
            <p:ph idx="6" type="subTitle"/>
          </p:nvPr>
        </p:nvSpPr>
        <p:spPr>
          <a:xfrm>
            <a:off x="6436169" y="3184719"/>
            <a:ext cx="2176466" cy="97102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sz="1200">
                <a:solidFill>
                  <a:schemeClr val="dk2"/>
                </a:solidFill>
                <a:latin typeface="Barlow Semi Condensed"/>
                <a:ea typeface="Barlow Semi Condensed"/>
                <a:cs typeface="Barlow Semi Condensed"/>
                <a:sym typeface="Barlow Semi Condensed"/>
              </a:rPr>
              <a:t>To achieve financial success and accelerate business value realization in the cloud, you need to invest in Cloud Financial Management /Cost Optimization.</a:t>
            </a:r>
            <a:endParaRPr sz="1200">
              <a:latin typeface="Barlow Semi Condensed"/>
              <a:ea typeface="Barlow Semi Condensed"/>
              <a:cs typeface="Barlow Semi Condensed"/>
              <a:sym typeface="Barlow Semi Condensed"/>
            </a:endParaRPr>
          </a:p>
        </p:txBody>
      </p:sp>
      <p:grpSp>
        <p:nvGrpSpPr>
          <p:cNvPr id="1793" name="Google Shape;1793;p42"/>
          <p:cNvGrpSpPr/>
          <p:nvPr/>
        </p:nvGrpSpPr>
        <p:grpSpPr>
          <a:xfrm>
            <a:off x="7313445" y="1933397"/>
            <a:ext cx="421914" cy="420759"/>
            <a:chOff x="-2571737" y="2403625"/>
            <a:chExt cx="292225" cy="291425"/>
          </a:xfrm>
        </p:grpSpPr>
        <p:sp>
          <p:nvSpPr>
            <p:cNvPr id="1794" name="Google Shape;1794;p42"/>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795" name="Google Shape;1795;p42"/>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796" name="Google Shape;1796;p42"/>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797" name="Google Shape;1797;p42"/>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798" name="Google Shape;1798;p42"/>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799" name="Google Shape;1799;p42"/>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1800" name="Google Shape;1800;p42"/>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grpSp>
      <p:pic>
        <p:nvPicPr>
          <p:cNvPr id="1801" name="Google Shape;1801;p42"/>
          <p:cNvPicPr preferRelativeResize="0"/>
          <p:nvPr/>
        </p:nvPicPr>
        <p:blipFill rotWithShape="1">
          <a:blip r:embed="rId3">
            <a:alphaModFix/>
          </a:blip>
          <a:srcRect b="0" l="0" r="0" t="0"/>
          <a:stretch/>
        </p:blipFill>
        <p:spPr>
          <a:xfrm>
            <a:off x="1685080" y="1884256"/>
            <a:ext cx="469900" cy="469900"/>
          </a:xfrm>
          <a:prstGeom prst="rect">
            <a:avLst/>
          </a:prstGeom>
          <a:noFill/>
          <a:ln>
            <a:noFill/>
          </a:ln>
        </p:spPr>
      </p:pic>
      <p:pic>
        <p:nvPicPr>
          <p:cNvPr descr="Shape&#10;&#10;Description automatically generated with low confidence" id="1802" name="Google Shape;1802;p42"/>
          <p:cNvPicPr preferRelativeResize="0"/>
          <p:nvPr/>
        </p:nvPicPr>
        <p:blipFill rotWithShape="1">
          <a:blip r:embed="rId4">
            <a:alphaModFix/>
          </a:blip>
          <a:srcRect b="0" l="0" r="0" t="0"/>
          <a:stretch/>
        </p:blipFill>
        <p:spPr>
          <a:xfrm>
            <a:off x="4292350" y="1793895"/>
            <a:ext cx="597381" cy="5973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43"/>
          <p:cNvSpPr txBox="1"/>
          <p:nvPr>
            <p:ph type="title"/>
          </p:nvPr>
        </p:nvSpPr>
        <p:spPr>
          <a:xfrm>
            <a:off x="1978607" y="2169450"/>
            <a:ext cx="5186779"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000">
                <a:latin typeface="Arial"/>
                <a:ea typeface="Arial"/>
                <a:cs typeface="Arial"/>
                <a:sym typeface="Arial"/>
              </a:rPr>
              <a:t>Architecture on the Cloud</a:t>
            </a:r>
            <a:endParaRPr sz="4000">
              <a:latin typeface="Arial"/>
              <a:ea typeface="Arial"/>
              <a:cs typeface="Arial"/>
              <a:sym typeface="Arial"/>
            </a:endParaRPr>
          </a:p>
        </p:txBody>
      </p:sp>
      <p:sp>
        <p:nvSpPr>
          <p:cNvPr id="1808" name="Google Shape;1808;p43"/>
          <p:cNvSpPr txBox="1"/>
          <p:nvPr>
            <p:ph idx="2" type="title"/>
          </p:nvPr>
        </p:nvSpPr>
        <p:spPr>
          <a:xfrm>
            <a:off x="3279189" y="1010460"/>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04</a:t>
            </a:r>
            <a:endParaRPr sz="7200">
              <a:latin typeface="Arial"/>
              <a:ea typeface="Arial"/>
              <a:cs typeface="Arial"/>
              <a:sym typeface="Arial"/>
            </a:endParaRPr>
          </a:p>
        </p:txBody>
      </p:sp>
      <p:sp>
        <p:nvSpPr>
          <p:cNvPr id="1809" name="Google Shape;1809;p43"/>
          <p:cNvSpPr txBox="1"/>
          <p:nvPr>
            <p:ph idx="1" type="subTitle"/>
          </p:nvPr>
        </p:nvSpPr>
        <p:spPr>
          <a:xfrm>
            <a:off x="3083877" y="3150060"/>
            <a:ext cx="2976241"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Choose your system architecture wisely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44"/>
          <p:cNvSpPr txBox="1"/>
          <p:nvPr>
            <p:ph idx="1" type="subTitle"/>
          </p:nvPr>
        </p:nvSpPr>
        <p:spPr>
          <a:xfrm>
            <a:off x="2576806" y="1873067"/>
            <a:ext cx="3990387" cy="139736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There are thoudsands of architecture we see nowadays. Our mission is not to remember all of them, but it is about to understand, distinguish and apply the correct one in the specific situation.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45"/>
          <p:cNvSpPr txBox="1"/>
          <p:nvPr>
            <p:ph type="title"/>
          </p:nvPr>
        </p:nvSpPr>
        <p:spPr>
          <a:xfrm>
            <a:off x="1908314" y="526925"/>
            <a:ext cx="580866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SERVERLESS ARCHITECTURE</a:t>
            </a:r>
            <a:br>
              <a:rPr lang="en-US"/>
            </a:br>
            <a:r>
              <a:rPr lang="en-US"/>
              <a:t>MOBILE BACKEND</a:t>
            </a:r>
            <a:endParaRPr/>
          </a:p>
        </p:txBody>
      </p:sp>
      <p:pic>
        <p:nvPicPr>
          <p:cNvPr descr="&#10;&#10;Architectural pattern for serverless mobile backend&#10;&#10;" id="1820" name="Google Shape;1820;p45"/>
          <p:cNvPicPr preferRelativeResize="0"/>
          <p:nvPr/>
        </p:nvPicPr>
        <p:blipFill rotWithShape="1">
          <a:blip r:embed="rId3">
            <a:alphaModFix/>
          </a:blip>
          <a:srcRect b="0" l="0" r="0" t="0"/>
          <a:stretch/>
        </p:blipFill>
        <p:spPr>
          <a:xfrm>
            <a:off x="1174023" y="1624981"/>
            <a:ext cx="6335141" cy="29915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46"/>
          <p:cNvSpPr txBox="1"/>
          <p:nvPr>
            <p:ph type="title"/>
          </p:nvPr>
        </p:nvSpPr>
        <p:spPr>
          <a:xfrm>
            <a:off x="1908314" y="526925"/>
            <a:ext cx="580866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SERVERLESS ARCHITECTURE</a:t>
            </a:r>
            <a:br>
              <a:rPr lang="en-US"/>
            </a:br>
            <a:r>
              <a:rPr lang="en-US"/>
              <a:t>SINGLE-PAGE APPLICATION</a:t>
            </a:r>
            <a:endParaRPr/>
          </a:p>
        </p:txBody>
      </p:sp>
      <p:pic>
        <p:nvPicPr>
          <p:cNvPr id="1826" name="Google Shape;1826;p46"/>
          <p:cNvPicPr preferRelativeResize="0"/>
          <p:nvPr/>
        </p:nvPicPr>
        <p:blipFill rotWithShape="1">
          <a:blip r:embed="rId3">
            <a:alphaModFix/>
          </a:blip>
          <a:srcRect b="0" l="0" r="0" t="0"/>
          <a:stretch/>
        </p:blipFill>
        <p:spPr>
          <a:xfrm>
            <a:off x="1908314" y="1537855"/>
            <a:ext cx="5338607" cy="29547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47"/>
          <p:cNvSpPr txBox="1"/>
          <p:nvPr>
            <p:ph type="title"/>
          </p:nvPr>
        </p:nvSpPr>
        <p:spPr>
          <a:xfrm>
            <a:off x="1908314" y="526925"/>
            <a:ext cx="580866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MULTI TENANT CLOUD ARCHITECTURE</a:t>
            </a:r>
            <a:endParaRPr/>
          </a:p>
        </p:txBody>
      </p:sp>
      <p:pic>
        <p:nvPicPr>
          <p:cNvPr descr="SaaS-Multi-Tenant-Serverless-1" id="1832" name="Google Shape;1832;p47"/>
          <p:cNvPicPr preferRelativeResize="0"/>
          <p:nvPr/>
        </p:nvPicPr>
        <p:blipFill rotWithShape="1">
          <a:blip r:embed="rId3">
            <a:alphaModFix/>
          </a:blip>
          <a:srcRect b="0" l="0" r="0" t="0"/>
          <a:stretch/>
        </p:blipFill>
        <p:spPr>
          <a:xfrm>
            <a:off x="1975355" y="1218747"/>
            <a:ext cx="5644170" cy="33978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48"/>
          <p:cNvSpPr txBox="1"/>
          <p:nvPr>
            <p:ph type="title"/>
          </p:nvPr>
        </p:nvSpPr>
        <p:spPr>
          <a:xfrm>
            <a:off x="1911207" y="547707"/>
            <a:ext cx="580866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LIVE STREAMING CLOUD ARCHITECTURE</a:t>
            </a:r>
            <a:endParaRPr/>
          </a:p>
        </p:txBody>
      </p:sp>
      <p:pic>
        <p:nvPicPr>
          <p:cNvPr descr="&#10;        Live streaming solution architectural overview&#10;      " id="1838" name="Google Shape;1838;p48"/>
          <p:cNvPicPr preferRelativeResize="0"/>
          <p:nvPr/>
        </p:nvPicPr>
        <p:blipFill rotWithShape="1">
          <a:blip r:embed="rId3">
            <a:alphaModFix/>
          </a:blip>
          <a:srcRect b="0" l="0" r="0" t="0"/>
          <a:stretch/>
        </p:blipFill>
        <p:spPr>
          <a:xfrm>
            <a:off x="1103611" y="1330036"/>
            <a:ext cx="7423861" cy="30881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9"/>
          <p:cNvSpPr txBox="1"/>
          <p:nvPr>
            <p:ph type="title"/>
          </p:nvPr>
        </p:nvSpPr>
        <p:spPr>
          <a:xfrm>
            <a:off x="1922168" y="215198"/>
            <a:ext cx="580866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ARCHITECTURE FOR WEB HOSTING</a:t>
            </a:r>
            <a:endParaRPr/>
          </a:p>
        </p:txBody>
      </p:sp>
      <p:pic>
        <p:nvPicPr>
          <p:cNvPr id="1844" name="Google Shape;1844;p49"/>
          <p:cNvPicPr preferRelativeResize="0"/>
          <p:nvPr/>
        </p:nvPicPr>
        <p:blipFill rotWithShape="1">
          <a:blip r:embed="rId3">
            <a:alphaModFix/>
          </a:blip>
          <a:srcRect b="0" l="0" r="0" t="0"/>
          <a:stretch/>
        </p:blipFill>
        <p:spPr>
          <a:xfrm>
            <a:off x="3225507" y="672609"/>
            <a:ext cx="3362872" cy="43635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5"/>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Three Tier Application</a:t>
            </a:r>
            <a:endParaRPr/>
          </a:p>
        </p:txBody>
      </p:sp>
      <p:grpSp>
        <p:nvGrpSpPr>
          <p:cNvPr id="1342" name="Google Shape;1342;p5"/>
          <p:cNvGrpSpPr/>
          <p:nvPr/>
        </p:nvGrpSpPr>
        <p:grpSpPr>
          <a:xfrm>
            <a:off x="881906" y="1396016"/>
            <a:ext cx="3175000" cy="1758950"/>
            <a:chOff x="405077" y="207244"/>
            <a:chExt cx="3175000" cy="1758950"/>
          </a:xfrm>
        </p:grpSpPr>
        <p:grpSp>
          <p:nvGrpSpPr>
            <p:cNvPr id="1343" name="Google Shape;1343;p5"/>
            <p:cNvGrpSpPr/>
            <p:nvPr/>
          </p:nvGrpSpPr>
          <p:grpSpPr>
            <a:xfrm>
              <a:off x="405077" y="207244"/>
              <a:ext cx="3175000" cy="1758950"/>
              <a:chOff x="1397000" y="1311121"/>
              <a:chExt cx="3175000" cy="1758950"/>
            </a:xfrm>
          </p:grpSpPr>
          <p:pic>
            <p:nvPicPr>
              <p:cNvPr descr="Error Message Template by amerindub on DeviantArt" id="1344" name="Google Shape;134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45" name="Google Shape;1345;p5"/>
              <p:cNvSpPr txBox="1"/>
              <p:nvPr/>
            </p:nvSpPr>
            <p:spPr>
              <a:xfrm>
                <a:off x="2192785" y="1970843"/>
                <a:ext cx="21723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 performance of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our system!</a:t>
                </a:r>
                <a:endParaRPr/>
              </a:p>
            </p:txBody>
          </p:sp>
        </p:grpSp>
        <p:sp>
          <p:nvSpPr>
            <p:cNvPr id="1346" name="Google Shape;134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47" name="Google Shape;1347;p5"/>
          <p:cNvGrpSpPr/>
          <p:nvPr/>
        </p:nvGrpSpPr>
        <p:grpSpPr>
          <a:xfrm>
            <a:off x="1535778" y="1777203"/>
            <a:ext cx="3175000" cy="1758950"/>
            <a:chOff x="1985556" y="1885469"/>
            <a:chExt cx="3175000" cy="1758950"/>
          </a:xfrm>
        </p:grpSpPr>
        <p:grpSp>
          <p:nvGrpSpPr>
            <p:cNvPr id="1348" name="Google Shape;1348;p5"/>
            <p:cNvGrpSpPr/>
            <p:nvPr/>
          </p:nvGrpSpPr>
          <p:grpSpPr>
            <a:xfrm>
              <a:off x="1985556" y="1885469"/>
              <a:ext cx="3175000" cy="1758950"/>
              <a:chOff x="1397000" y="1311121"/>
              <a:chExt cx="3175000" cy="1758950"/>
            </a:xfrm>
          </p:grpSpPr>
          <p:pic>
            <p:nvPicPr>
              <p:cNvPr descr="Error Message Template by amerindub on DeviantArt" id="1349" name="Google Shape;134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50" name="Google Shape;1350;p5"/>
              <p:cNvSpPr txBox="1"/>
              <p:nvPr/>
            </p:nvSpPr>
            <p:spPr>
              <a:xfrm>
                <a:off x="2192785" y="1970843"/>
                <a:ext cx="13404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Scale globally!</a:t>
                </a:r>
                <a:endParaRPr/>
              </a:p>
            </p:txBody>
          </p:sp>
        </p:grpSp>
        <p:sp>
          <p:nvSpPr>
            <p:cNvPr id="1351" name="Google Shape;1351;p5"/>
            <p:cNvSpPr txBox="1"/>
            <p:nvPr/>
          </p:nvSpPr>
          <p:spPr>
            <a:xfrm>
              <a:off x="3328245" y="3154966"/>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52" name="Google Shape;1352;p5"/>
          <p:cNvGrpSpPr/>
          <p:nvPr/>
        </p:nvGrpSpPr>
        <p:grpSpPr>
          <a:xfrm>
            <a:off x="2247395" y="2167225"/>
            <a:ext cx="3175000" cy="1758950"/>
            <a:chOff x="4804413" y="2020832"/>
            <a:chExt cx="3175000" cy="1758950"/>
          </a:xfrm>
        </p:grpSpPr>
        <p:grpSp>
          <p:nvGrpSpPr>
            <p:cNvPr id="1353" name="Google Shape;1353;p5"/>
            <p:cNvGrpSpPr/>
            <p:nvPr/>
          </p:nvGrpSpPr>
          <p:grpSpPr>
            <a:xfrm>
              <a:off x="4804413" y="2020832"/>
              <a:ext cx="3175000" cy="1758950"/>
              <a:chOff x="1397000" y="1311121"/>
              <a:chExt cx="3175000" cy="1758950"/>
            </a:xfrm>
          </p:grpSpPr>
          <p:pic>
            <p:nvPicPr>
              <p:cNvPr descr="Error Message Template by amerindub on DeviantArt" id="1354" name="Google Shape;135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55" name="Google Shape;1355;p5"/>
              <p:cNvSpPr txBox="1"/>
              <p:nvPr/>
            </p:nvSpPr>
            <p:spPr>
              <a:xfrm>
                <a:off x="2192785" y="1970843"/>
                <a:ext cx="16273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Optimize our cost!</a:t>
                </a:r>
                <a:endParaRPr/>
              </a:p>
            </p:txBody>
          </p:sp>
        </p:grpSp>
        <p:sp>
          <p:nvSpPr>
            <p:cNvPr id="1356" name="Google Shape;1356;p5"/>
            <p:cNvSpPr txBox="1"/>
            <p:nvPr/>
          </p:nvSpPr>
          <p:spPr>
            <a:xfrm>
              <a:off x="6189738" y="3293465"/>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57" name="Google Shape;1357;p5"/>
          <p:cNvGrpSpPr/>
          <p:nvPr/>
        </p:nvGrpSpPr>
        <p:grpSpPr>
          <a:xfrm>
            <a:off x="2955401" y="2578958"/>
            <a:ext cx="3175000" cy="1758950"/>
            <a:chOff x="4804413" y="2020832"/>
            <a:chExt cx="3175000" cy="1758950"/>
          </a:xfrm>
        </p:grpSpPr>
        <p:grpSp>
          <p:nvGrpSpPr>
            <p:cNvPr id="1358" name="Google Shape;1358;p5"/>
            <p:cNvGrpSpPr/>
            <p:nvPr/>
          </p:nvGrpSpPr>
          <p:grpSpPr>
            <a:xfrm>
              <a:off x="4804413" y="2020832"/>
              <a:ext cx="3175000" cy="1758950"/>
              <a:chOff x="1397000" y="1311121"/>
              <a:chExt cx="3175000" cy="1758950"/>
            </a:xfrm>
          </p:grpSpPr>
          <p:pic>
            <p:nvPicPr>
              <p:cNvPr descr="Error Message Template by amerindub on DeviantArt" id="1359" name="Google Shape;135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60" name="Google Shape;1360;p5"/>
              <p:cNvSpPr txBox="1"/>
              <p:nvPr/>
            </p:nvSpPr>
            <p:spPr>
              <a:xfrm>
                <a:off x="2192785" y="1970843"/>
                <a:ext cx="18678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Sustainability please!</a:t>
                </a:r>
                <a:endParaRPr/>
              </a:p>
            </p:txBody>
          </p:sp>
        </p:grpSp>
        <p:sp>
          <p:nvSpPr>
            <p:cNvPr id="1361" name="Google Shape;1361;p5"/>
            <p:cNvSpPr txBox="1"/>
            <p:nvPr/>
          </p:nvSpPr>
          <p:spPr>
            <a:xfrm>
              <a:off x="6189738" y="3293465"/>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62" name="Google Shape;1362;p5"/>
          <p:cNvGrpSpPr/>
          <p:nvPr/>
        </p:nvGrpSpPr>
        <p:grpSpPr>
          <a:xfrm>
            <a:off x="3667626" y="2935213"/>
            <a:ext cx="3175000" cy="1758950"/>
            <a:chOff x="405077" y="207244"/>
            <a:chExt cx="3175000" cy="1758950"/>
          </a:xfrm>
        </p:grpSpPr>
        <p:grpSp>
          <p:nvGrpSpPr>
            <p:cNvPr id="1363" name="Google Shape;1363;p5"/>
            <p:cNvGrpSpPr/>
            <p:nvPr/>
          </p:nvGrpSpPr>
          <p:grpSpPr>
            <a:xfrm>
              <a:off x="405077" y="207244"/>
              <a:ext cx="3175000" cy="1758950"/>
              <a:chOff x="1397000" y="1311121"/>
              <a:chExt cx="3175000" cy="1758950"/>
            </a:xfrm>
          </p:grpSpPr>
          <p:pic>
            <p:nvPicPr>
              <p:cNvPr descr="Error Message Template by amerindub on DeviantArt" id="1364" name="Google Shape;136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65" name="Google Shape;1365;p5"/>
              <p:cNvSpPr txBox="1"/>
              <p:nvPr/>
            </p:nvSpPr>
            <p:spPr>
              <a:xfrm>
                <a:off x="2192785" y="1970843"/>
                <a:ext cx="21723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 performance of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our system!</a:t>
                </a:r>
                <a:endParaRPr/>
              </a:p>
            </p:txBody>
          </p:sp>
        </p:grpSp>
        <p:sp>
          <p:nvSpPr>
            <p:cNvPr id="1366" name="Google Shape;136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67" name="Google Shape;1367;p5"/>
          <p:cNvGrpSpPr/>
          <p:nvPr/>
        </p:nvGrpSpPr>
        <p:grpSpPr>
          <a:xfrm>
            <a:off x="652149" y="941320"/>
            <a:ext cx="3175000" cy="1758950"/>
            <a:chOff x="405077" y="207244"/>
            <a:chExt cx="3175000" cy="1758950"/>
          </a:xfrm>
        </p:grpSpPr>
        <p:grpSp>
          <p:nvGrpSpPr>
            <p:cNvPr id="1368" name="Google Shape;1368;p5"/>
            <p:cNvGrpSpPr/>
            <p:nvPr/>
          </p:nvGrpSpPr>
          <p:grpSpPr>
            <a:xfrm>
              <a:off x="405077" y="207244"/>
              <a:ext cx="3175000" cy="1758950"/>
              <a:chOff x="1397000" y="1311121"/>
              <a:chExt cx="3175000" cy="1758950"/>
            </a:xfrm>
          </p:grpSpPr>
          <p:pic>
            <p:nvPicPr>
              <p:cNvPr descr="Error Message Template by amerindub on DeviantArt" id="1369" name="Google Shape;136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70" name="Google Shape;1370;p5"/>
              <p:cNvSpPr txBox="1"/>
              <p:nvPr/>
            </p:nvSpPr>
            <p:spPr>
              <a:xfrm>
                <a:off x="2192785" y="1970843"/>
                <a:ext cx="12490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Latency high!</a:t>
                </a:r>
                <a:endParaRPr/>
              </a:p>
            </p:txBody>
          </p:sp>
        </p:grpSp>
        <p:sp>
          <p:nvSpPr>
            <p:cNvPr id="1371" name="Google Shape;137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72" name="Google Shape;1372;p5"/>
          <p:cNvGrpSpPr/>
          <p:nvPr/>
        </p:nvGrpSpPr>
        <p:grpSpPr>
          <a:xfrm>
            <a:off x="1472105" y="1365470"/>
            <a:ext cx="3175000" cy="1758950"/>
            <a:chOff x="405077" y="207244"/>
            <a:chExt cx="3175000" cy="1758950"/>
          </a:xfrm>
        </p:grpSpPr>
        <p:grpSp>
          <p:nvGrpSpPr>
            <p:cNvPr id="1373" name="Google Shape;1373;p5"/>
            <p:cNvGrpSpPr/>
            <p:nvPr/>
          </p:nvGrpSpPr>
          <p:grpSpPr>
            <a:xfrm>
              <a:off x="405077" y="207244"/>
              <a:ext cx="3175000" cy="1758950"/>
              <a:chOff x="1397000" y="1311121"/>
              <a:chExt cx="3175000" cy="1758950"/>
            </a:xfrm>
          </p:grpSpPr>
          <p:pic>
            <p:nvPicPr>
              <p:cNvPr descr="Error Message Template by amerindub on DeviantArt" id="1374" name="Google Shape;137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75" name="Google Shape;1375;p5"/>
              <p:cNvSpPr txBox="1"/>
              <p:nvPr/>
            </p:nvSpPr>
            <p:spPr>
              <a:xfrm>
                <a:off x="2192785" y="1970843"/>
                <a:ext cx="12410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Easy access!</a:t>
                </a:r>
                <a:endParaRPr/>
              </a:p>
            </p:txBody>
          </p:sp>
        </p:grpSp>
        <p:sp>
          <p:nvSpPr>
            <p:cNvPr id="1376" name="Google Shape;137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77" name="Google Shape;1377;p5"/>
          <p:cNvGrpSpPr/>
          <p:nvPr/>
        </p:nvGrpSpPr>
        <p:grpSpPr>
          <a:xfrm>
            <a:off x="2295344" y="1796110"/>
            <a:ext cx="3175000" cy="1758950"/>
            <a:chOff x="405077" y="207244"/>
            <a:chExt cx="3175000" cy="1758950"/>
          </a:xfrm>
        </p:grpSpPr>
        <p:grpSp>
          <p:nvGrpSpPr>
            <p:cNvPr id="1378" name="Google Shape;1378;p5"/>
            <p:cNvGrpSpPr/>
            <p:nvPr/>
          </p:nvGrpSpPr>
          <p:grpSpPr>
            <a:xfrm>
              <a:off x="405077" y="207244"/>
              <a:ext cx="3175000" cy="1758950"/>
              <a:chOff x="1397000" y="1311121"/>
              <a:chExt cx="3175000" cy="1758950"/>
            </a:xfrm>
          </p:grpSpPr>
          <p:pic>
            <p:nvPicPr>
              <p:cNvPr descr="Error Message Template by amerindub on DeviantArt" id="1379" name="Google Shape;137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80" name="Google Shape;1380;p5"/>
              <p:cNvSpPr txBox="1"/>
              <p:nvPr/>
            </p:nvSpPr>
            <p:spPr>
              <a:xfrm>
                <a:off x="2192785" y="1970843"/>
                <a:ext cx="21723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 performance of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our system!</a:t>
                </a:r>
                <a:endParaRPr/>
              </a:p>
            </p:txBody>
          </p:sp>
        </p:grpSp>
        <p:sp>
          <p:nvSpPr>
            <p:cNvPr id="1381" name="Google Shape;138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82" name="Google Shape;1382;p5"/>
          <p:cNvGrpSpPr/>
          <p:nvPr/>
        </p:nvGrpSpPr>
        <p:grpSpPr>
          <a:xfrm>
            <a:off x="3189127" y="1571337"/>
            <a:ext cx="3175000" cy="1758950"/>
            <a:chOff x="405077" y="207244"/>
            <a:chExt cx="3175000" cy="1758950"/>
          </a:xfrm>
        </p:grpSpPr>
        <p:grpSp>
          <p:nvGrpSpPr>
            <p:cNvPr id="1383" name="Google Shape;1383;p5"/>
            <p:cNvGrpSpPr/>
            <p:nvPr/>
          </p:nvGrpSpPr>
          <p:grpSpPr>
            <a:xfrm>
              <a:off x="405077" y="207244"/>
              <a:ext cx="3175000" cy="1758950"/>
              <a:chOff x="1397000" y="1311121"/>
              <a:chExt cx="3175000" cy="1758950"/>
            </a:xfrm>
          </p:grpSpPr>
          <p:pic>
            <p:nvPicPr>
              <p:cNvPr descr="Error Message Template by amerindub on DeviantArt" id="1384" name="Google Shape;138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85" name="Google Shape;1385;p5"/>
              <p:cNvSpPr txBox="1"/>
              <p:nvPr/>
            </p:nvSpPr>
            <p:spPr>
              <a:xfrm>
                <a:off x="2192785" y="1970843"/>
                <a:ext cx="21723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 performance of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our system!</a:t>
                </a:r>
                <a:endParaRPr/>
              </a:p>
            </p:txBody>
          </p:sp>
        </p:grpSp>
        <p:sp>
          <p:nvSpPr>
            <p:cNvPr id="1386" name="Google Shape;138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87" name="Google Shape;1387;p5"/>
          <p:cNvGrpSpPr/>
          <p:nvPr/>
        </p:nvGrpSpPr>
        <p:grpSpPr>
          <a:xfrm>
            <a:off x="3949722" y="1697543"/>
            <a:ext cx="3175000" cy="1758950"/>
            <a:chOff x="405077" y="207244"/>
            <a:chExt cx="3175000" cy="1758950"/>
          </a:xfrm>
        </p:grpSpPr>
        <p:grpSp>
          <p:nvGrpSpPr>
            <p:cNvPr id="1388" name="Google Shape;1388;p5"/>
            <p:cNvGrpSpPr/>
            <p:nvPr/>
          </p:nvGrpSpPr>
          <p:grpSpPr>
            <a:xfrm>
              <a:off x="405077" y="207244"/>
              <a:ext cx="3175000" cy="1758950"/>
              <a:chOff x="1397000" y="1311121"/>
              <a:chExt cx="3175000" cy="1758950"/>
            </a:xfrm>
          </p:grpSpPr>
          <p:pic>
            <p:nvPicPr>
              <p:cNvPr descr="Error Message Template by amerindub on DeviantArt" id="1389" name="Google Shape;138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90" name="Google Shape;1390;p5"/>
              <p:cNvSpPr txBox="1"/>
              <p:nvPr/>
            </p:nvSpPr>
            <p:spPr>
              <a:xfrm>
                <a:off x="2192785" y="1970843"/>
                <a:ext cx="21723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 performance of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our system!</a:t>
                </a:r>
                <a:endParaRPr/>
              </a:p>
            </p:txBody>
          </p:sp>
        </p:grpSp>
        <p:sp>
          <p:nvSpPr>
            <p:cNvPr id="1391" name="Google Shape;139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92" name="Google Shape;1392;p5"/>
          <p:cNvGrpSpPr/>
          <p:nvPr/>
        </p:nvGrpSpPr>
        <p:grpSpPr>
          <a:xfrm>
            <a:off x="4695054" y="1365470"/>
            <a:ext cx="3175000" cy="1758950"/>
            <a:chOff x="405077" y="207244"/>
            <a:chExt cx="3175000" cy="1758950"/>
          </a:xfrm>
        </p:grpSpPr>
        <p:grpSp>
          <p:nvGrpSpPr>
            <p:cNvPr id="1393" name="Google Shape;1393;p5"/>
            <p:cNvGrpSpPr/>
            <p:nvPr/>
          </p:nvGrpSpPr>
          <p:grpSpPr>
            <a:xfrm>
              <a:off x="405077" y="207244"/>
              <a:ext cx="3175000" cy="1758950"/>
              <a:chOff x="1397000" y="1311121"/>
              <a:chExt cx="3175000" cy="1758950"/>
            </a:xfrm>
          </p:grpSpPr>
          <p:pic>
            <p:nvPicPr>
              <p:cNvPr descr="Error Message Template by amerindub on DeviantArt" id="1394" name="Google Shape;139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395" name="Google Shape;1395;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396" name="Google Shape;139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397" name="Google Shape;1397;p5"/>
          <p:cNvGrpSpPr/>
          <p:nvPr/>
        </p:nvGrpSpPr>
        <p:grpSpPr>
          <a:xfrm>
            <a:off x="3107554" y="2831999"/>
            <a:ext cx="3175000" cy="1758950"/>
            <a:chOff x="405077" y="207244"/>
            <a:chExt cx="3175000" cy="1758950"/>
          </a:xfrm>
        </p:grpSpPr>
        <p:grpSp>
          <p:nvGrpSpPr>
            <p:cNvPr id="1398" name="Google Shape;1398;p5"/>
            <p:cNvGrpSpPr/>
            <p:nvPr/>
          </p:nvGrpSpPr>
          <p:grpSpPr>
            <a:xfrm>
              <a:off x="405077" y="207244"/>
              <a:ext cx="3175000" cy="1758950"/>
              <a:chOff x="1397000" y="1311121"/>
              <a:chExt cx="3175000" cy="1758950"/>
            </a:xfrm>
          </p:grpSpPr>
          <p:pic>
            <p:nvPicPr>
              <p:cNvPr descr="Error Message Template by amerindub on DeviantArt" id="1399" name="Google Shape;139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00" name="Google Shape;1400;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401" name="Google Shape;140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402" name="Google Shape;1402;p5"/>
          <p:cNvGrpSpPr/>
          <p:nvPr/>
        </p:nvGrpSpPr>
        <p:grpSpPr>
          <a:xfrm>
            <a:off x="3420178" y="2158390"/>
            <a:ext cx="3175000" cy="1758950"/>
            <a:chOff x="405077" y="207244"/>
            <a:chExt cx="3175000" cy="1758950"/>
          </a:xfrm>
        </p:grpSpPr>
        <p:grpSp>
          <p:nvGrpSpPr>
            <p:cNvPr id="1403" name="Google Shape;1403;p5"/>
            <p:cNvGrpSpPr/>
            <p:nvPr/>
          </p:nvGrpSpPr>
          <p:grpSpPr>
            <a:xfrm>
              <a:off x="405077" y="207244"/>
              <a:ext cx="3175000" cy="1758950"/>
              <a:chOff x="1397000" y="1311121"/>
              <a:chExt cx="3175000" cy="1758950"/>
            </a:xfrm>
          </p:grpSpPr>
          <p:pic>
            <p:nvPicPr>
              <p:cNvPr descr="Error Message Template by amerindub on DeviantArt" id="1404" name="Google Shape;140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05" name="Google Shape;1405;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406" name="Google Shape;140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407" name="Google Shape;1407;p5"/>
          <p:cNvGrpSpPr/>
          <p:nvPr/>
        </p:nvGrpSpPr>
        <p:grpSpPr>
          <a:xfrm>
            <a:off x="4156861" y="2692075"/>
            <a:ext cx="3175000" cy="1758950"/>
            <a:chOff x="405077" y="207244"/>
            <a:chExt cx="3175000" cy="1758950"/>
          </a:xfrm>
        </p:grpSpPr>
        <p:grpSp>
          <p:nvGrpSpPr>
            <p:cNvPr id="1408" name="Google Shape;1408;p5"/>
            <p:cNvGrpSpPr/>
            <p:nvPr/>
          </p:nvGrpSpPr>
          <p:grpSpPr>
            <a:xfrm>
              <a:off x="405077" y="207244"/>
              <a:ext cx="3175000" cy="1758950"/>
              <a:chOff x="1397000" y="1311121"/>
              <a:chExt cx="3175000" cy="1758950"/>
            </a:xfrm>
          </p:grpSpPr>
          <p:pic>
            <p:nvPicPr>
              <p:cNvPr descr="Error Message Template by amerindub on DeviantArt" id="1409" name="Google Shape;140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10" name="Google Shape;1410;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411" name="Google Shape;141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412" name="Google Shape;1412;p5"/>
          <p:cNvGrpSpPr/>
          <p:nvPr/>
        </p:nvGrpSpPr>
        <p:grpSpPr>
          <a:xfrm>
            <a:off x="4983766" y="2072401"/>
            <a:ext cx="3175000" cy="1758950"/>
            <a:chOff x="405077" y="207244"/>
            <a:chExt cx="3175000" cy="1758950"/>
          </a:xfrm>
        </p:grpSpPr>
        <p:grpSp>
          <p:nvGrpSpPr>
            <p:cNvPr id="1413" name="Google Shape;1413;p5"/>
            <p:cNvGrpSpPr/>
            <p:nvPr/>
          </p:nvGrpSpPr>
          <p:grpSpPr>
            <a:xfrm>
              <a:off x="405077" y="207244"/>
              <a:ext cx="3175000" cy="1758950"/>
              <a:chOff x="1397000" y="1311121"/>
              <a:chExt cx="3175000" cy="1758950"/>
            </a:xfrm>
          </p:grpSpPr>
          <p:pic>
            <p:nvPicPr>
              <p:cNvPr descr="Error Message Template by amerindub on DeviantArt" id="1414" name="Google Shape;141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15" name="Google Shape;1415;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416" name="Google Shape;1416;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417" name="Google Shape;1417;p5"/>
          <p:cNvGrpSpPr/>
          <p:nvPr/>
        </p:nvGrpSpPr>
        <p:grpSpPr>
          <a:xfrm>
            <a:off x="3405496" y="2251310"/>
            <a:ext cx="3175000" cy="1758950"/>
            <a:chOff x="405077" y="207244"/>
            <a:chExt cx="3175000" cy="1758950"/>
          </a:xfrm>
        </p:grpSpPr>
        <p:grpSp>
          <p:nvGrpSpPr>
            <p:cNvPr id="1418" name="Google Shape;1418;p5"/>
            <p:cNvGrpSpPr/>
            <p:nvPr/>
          </p:nvGrpSpPr>
          <p:grpSpPr>
            <a:xfrm>
              <a:off x="405077" y="207244"/>
              <a:ext cx="3175000" cy="1758950"/>
              <a:chOff x="1397000" y="1311121"/>
              <a:chExt cx="3175000" cy="1758950"/>
            </a:xfrm>
          </p:grpSpPr>
          <p:pic>
            <p:nvPicPr>
              <p:cNvPr descr="Error Message Template by amerindub on DeviantArt" id="1419" name="Google Shape;1419;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20" name="Google Shape;1420;p5"/>
              <p:cNvSpPr txBox="1"/>
              <p:nvPr/>
            </p:nvSpPr>
            <p:spPr>
              <a:xfrm>
                <a:off x="2192785" y="1970843"/>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Lagg!</a:t>
                </a:r>
                <a:endParaRPr/>
              </a:p>
            </p:txBody>
          </p:sp>
        </p:grpSp>
        <p:sp>
          <p:nvSpPr>
            <p:cNvPr id="1421" name="Google Shape;1421;p5"/>
            <p:cNvSpPr txBox="1"/>
            <p:nvPr/>
          </p:nvSpPr>
          <p:spPr>
            <a:xfrm>
              <a:off x="1810026" y="1473107"/>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grpSp>
        <p:nvGrpSpPr>
          <p:cNvPr id="1422" name="Google Shape;1422;p5"/>
          <p:cNvGrpSpPr/>
          <p:nvPr/>
        </p:nvGrpSpPr>
        <p:grpSpPr>
          <a:xfrm>
            <a:off x="3713477" y="2091093"/>
            <a:ext cx="3175000" cy="1758950"/>
            <a:chOff x="4804413" y="2020832"/>
            <a:chExt cx="3175000" cy="1758950"/>
          </a:xfrm>
        </p:grpSpPr>
        <p:grpSp>
          <p:nvGrpSpPr>
            <p:cNvPr id="1423" name="Google Shape;1423;p5"/>
            <p:cNvGrpSpPr/>
            <p:nvPr/>
          </p:nvGrpSpPr>
          <p:grpSpPr>
            <a:xfrm>
              <a:off x="4804413" y="2020832"/>
              <a:ext cx="3175000" cy="1758950"/>
              <a:chOff x="1397000" y="1311121"/>
              <a:chExt cx="3175000" cy="1758950"/>
            </a:xfrm>
          </p:grpSpPr>
          <p:pic>
            <p:nvPicPr>
              <p:cNvPr descr="Error Message Template by amerindub on DeviantArt" id="1424" name="Google Shape;1424;p5"/>
              <p:cNvPicPr preferRelativeResize="0"/>
              <p:nvPr/>
            </p:nvPicPr>
            <p:blipFill rotWithShape="1">
              <a:blip r:embed="rId3">
                <a:alphaModFix/>
              </a:blip>
              <a:srcRect b="0" l="0" r="0" t="0"/>
              <a:stretch/>
            </p:blipFill>
            <p:spPr>
              <a:xfrm>
                <a:off x="1397000" y="1311121"/>
                <a:ext cx="3175000" cy="1758950"/>
              </a:xfrm>
              <a:prstGeom prst="rect">
                <a:avLst/>
              </a:prstGeom>
              <a:noFill/>
              <a:ln>
                <a:noFill/>
              </a:ln>
            </p:spPr>
          </p:pic>
          <p:sp>
            <p:nvSpPr>
              <p:cNvPr id="1425" name="Google Shape;1425;p5"/>
              <p:cNvSpPr txBox="1"/>
              <p:nvPr/>
            </p:nvSpPr>
            <p:spPr>
              <a:xfrm>
                <a:off x="2192785" y="1970843"/>
                <a:ext cx="19752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You are being hacked!</a:t>
                </a:r>
                <a:endParaRPr/>
              </a:p>
            </p:txBody>
          </p:sp>
        </p:grpSp>
        <p:sp>
          <p:nvSpPr>
            <p:cNvPr id="1426" name="Google Shape;1426;p5"/>
            <p:cNvSpPr txBox="1"/>
            <p:nvPr/>
          </p:nvSpPr>
          <p:spPr>
            <a:xfrm>
              <a:off x="6189738" y="3293465"/>
              <a:ext cx="5036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par>
                                <p:cTn fill="hold" nodeType="withEffect" presetClass="entr" presetID="1" presetSubtype="0">
                                  <p:stCondLst>
                                    <p:cond delay="100"/>
                                  </p:stCondLst>
                                  <p:childTnLst>
                                    <p:set>
                                      <p:cBhvr>
                                        <p:cTn dur="1" fill="hold">
                                          <p:stCondLst>
                                            <p:cond delay="0"/>
                                          </p:stCondLst>
                                        </p:cTn>
                                        <p:tgtEl>
                                          <p:spTgt spid="136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
                                  </p:stCondLst>
                                  <p:childTnLst>
                                    <p:set>
                                      <p:cBhvr>
                                        <p:cTn dur="1" fill="hold">
                                          <p:stCondLst>
                                            <p:cond delay="0"/>
                                          </p:stCondLst>
                                        </p:cTn>
                                        <p:tgtEl>
                                          <p:spTgt spid="138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00"/>
                                  </p:stCondLst>
                                  <p:childTnLst>
                                    <p:set>
                                      <p:cBhvr>
                                        <p:cTn dur="1" fill="hold">
                                          <p:stCondLst>
                                            <p:cond delay="0"/>
                                          </p:stCondLst>
                                        </p:cTn>
                                        <p:tgtEl>
                                          <p:spTgt spid="137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100"/>
                                  </p:stCondLst>
                                  <p:childTnLst>
                                    <p:set>
                                      <p:cBhvr>
                                        <p:cTn dur="1" fill="hold">
                                          <p:stCondLst>
                                            <p:cond delay="0"/>
                                          </p:stCondLst>
                                        </p:cTn>
                                        <p:tgtEl>
                                          <p:spTgt spid="1372"/>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00"/>
                                  </p:stCondLst>
                                  <p:childTnLst>
                                    <p:set>
                                      <p:cBhvr>
                                        <p:cTn dur="1" fill="hold">
                                          <p:stCondLst>
                                            <p:cond delay="0"/>
                                          </p:stCondLst>
                                        </p:cTn>
                                        <p:tgtEl>
                                          <p:spTgt spid="1382"/>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100"/>
                                  </p:stCondLst>
                                  <p:childTnLst>
                                    <p:set>
                                      <p:cBhvr>
                                        <p:cTn dur="1" fill="hold">
                                          <p:stCondLst>
                                            <p:cond delay="0"/>
                                          </p:stCondLst>
                                        </p:cTn>
                                        <p:tgtEl>
                                          <p:spTgt spid="1392"/>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100"/>
                                  </p:stCondLst>
                                  <p:childTnLst>
                                    <p:set>
                                      <p:cBhvr>
                                        <p:cTn dur="1" fill="hold">
                                          <p:stCondLst>
                                            <p:cond delay="0"/>
                                          </p:stCondLst>
                                        </p:cTn>
                                        <p:tgtEl>
                                          <p:spTgt spid="1402"/>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100"/>
                                  </p:stCondLst>
                                  <p:childTnLst>
                                    <p:set>
                                      <p:cBhvr>
                                        <p:cTn dur="1" fill="hold">
                                          <p:stCondLst>
                                            <p:cond delay="0"/>
                                          </p:stCondLst>
                                        </p:cTn>
                                        <p:tgtEl>
                                          <p:spTgt spid="1407"/>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100"/>
                                  </p:stCondLst>
                                  <p:childTnLst>
                                    <p:set>
                                      <p:cBhvr>
                                        <p:cTn dur="1" fill="hold">
                                          <p:stCondLst>
                                            <p:cond delay="0"/>
                                          </p:stCondLst>
                                        </p:cTn>
                                        <p:tgtEl>
                                          <p:spTgt spid="1412"/>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100"/>
                                  </p:stCondLst>
                                  <p:childTnLst>
                                    <p:set>
                                      <p:cBhvr>
                                        <p:cTn dur="1" fill="hold">
                                          <p:stCondLst>
                                            <p:cond delay="0"/>
                                          </p:stCondLst>
                                        </p:cTn>
                                        <p:tgtEl>
                                          <p:spTgt spid="1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50"/>
          <p:cNvSpPr txBox="1"/>
          <p:nvPr>
            <p:ph type="title"/>
          </p:nvPr>
        </p:nvSpPr>
        <p:spPr>
          <a:xfrm>
            <a:off x="1978607" y="2169450"/>
            <a:ext cx="5186779"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latin typeface="Arial"/>
                <a:ea typeface="Arial"/>
                <a:cs typeface="Arial"/>
                <a:sym typeface="Arial"/>
              </a:rPr>
              <a:t>DIVE INTO WEB HOSTING ARCHITECTURE</a:t>
            </a:r>
            <a:endParaRPr sz="2800">
              <a:latin typeface="Arial"/>
              <a:ea typeface="Arial"/>
              <a:cs typeface="Arial"/>
              <a:sym typeface="Arial"/>
            </a:endParaRPr>
          </a:p>
        </p:txBody>
      </p:sp>
      <p:sp>
        <p:nvSpPr>
          <p:cNvPr id="1850" name="Google Shape;1850;p50"/>
          <p:cNvSpPr txBox="1"/>
          <p:nvPr>
            <p:ph idx="2" type="title"/>
          </p:nvPr>
        </p:nvSpPr>
        <p:spPr>
          <a:xfrm>
            <a:off x="3279189" y="1010460"/>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05</a:t>
            </a:r>
            <a:endParaRPr sz="7200">
              <a:latin typeface="Arial"/>
              <a:ea typeface="Arial"/>
              <a:cs typeface="Arial"/>
              <a:sym typeface="Arial"/>
            </a:endParaRPr>
          </a:p>
        </p:txBody>
      </p:sp>
      <p:sp>
        <p:nvSpPr>
          <p:cNvPr id="1851" name="Google Shape;1851;p50"/>
          <p:cNvSpPr txBox="1"/>
          <p:nvPr>
            <p:ph idx="1" type="subTitle"/>
          </p:nvPr>
        </p:nvSpPr>
        <p:spPr>
          <a:xfrm>
            <a:off x="3083880" y="3309387"/>
            <a:ext cx="2617266" cy="45212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EASY TO UNDERSTAND – HARD TO MASTER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pic>
        <p:nvPicPr>
          <p:cNvPr descr="Untitled" id="1856" name="Google Shape;1856;p51"/>
          <p:cNvPicPr preferRelativeResize="0"/>
          <p:nvPr/>
        </p:nvPicPr>
        <p:blipFill rotWithShape="1">
          <a:blip r:embed="rId3">
            <a:alphaModFix/>
          </a:blip>
          <a:srcRect b="0" l="0" r="0" t="0"/>
          <a:stretch/>
        </p:blipFill>
        <p:spPr>
          <a:xfrm>
            <a:off x="1487312" y="940522"/>
            <a:ext cx="6169376" cy="3470274"/>
          </a:xfrm>
          <a:prstGeom prst="rect">
            <a:avLst/>
          </a:prstGeom>
          <a:noFill/>
          <a:ln>
            <a:noFill/>
          </a:ln>
        </p:spPr>
      </p:pic>
      <p:sp>
        <p:nvSpPr>
          <p:cNvPr id="1857" name="Google Shape;1857;p51"/>
          <p:cNvSpPr txBox="1"/>
          <p:nvPr/>
        </p:nvSpPr>
        <p:spPr>
          <a:xfrm>
            <a:off x="954517" y="244558"/>
            <a:ext cx="7234965" cy="545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Barlow"/>
                <a:ea typeface="Barlow"/>
                <a:cs typeface="Barlow"/>
                <a:sym typeface="Barlow"/>
              </a:rPr>
              <a:t>SERVICES SELECTION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5000"/>
                                        <p:tgtEl>
                                          <p:spTgt spid="1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52"/>
          <p:cNvSpPr txBox="1"/>
          <p:nvPr/>
        </p:nvSpPr>
        <p:spPr>
          <a:xfrm>
            <a:off x="954517" y="244558"/>
            <a:ext cx="7234965" cy="545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Barlow"/>
                <a:ea typeface="Barlow"/>
                <a:cs typeface="Barlow"/>
                <a:sym typeface="Barlow"/>
              </a:rPr>
              <a:t>SERVICES SELECTION</a:t>
            </a:r>
            <a:endParaRPr/>
          </a:p>
        </p:txBody>
      </p:sp>
      <p:graphicFrame>
        <p:nvGraphicFramePr>
          <p:cNvPr id="1863" name="Google Shape;1863;p52"/>
          <p:cNvGraphicFramePr/>
          <p:nvPr/>
        </p:nvGraphicFramePr>
        <p:xfrm>
          <a:off x="1160121" y="789710"/>
          <a:ext cx="3000000" cy="3000000"/>
        </p:xfrm>
        <a:graphic>
          <a:graphicData uri="http://schemas.openxmlformats.org/drawingml/2006/table">
            <a:tbl>
              <a:tblPr>
                <a:noFill/>
                <a:tableStyleId>{CF03303A-05B9-4DB7-A6EC-B54D78D694D9}</a:tableStyleId>
              </a:tblPr>
              <a:tblGrid>
                <a:gridCol w="1364750"/>
                <a:gridCol w="1364750"/>
                <a:gridCol w="1364750"/>
                <a:gridCol w="1364750"/>
                <a:gridCol w="1364750"/>
              </a:tblGrid>
              <a:tr h="8863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AWS</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GCP</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Local Machine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Usage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417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Virtual Machine</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EC2</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Google VMs</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Local Machine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Working as an intended machine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SQL Database</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RDS</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CloudSQL</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Local host Database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Relational Database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NoSQL Database</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DynamoDB | DocumentDB</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Firestore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Local host Database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Document type Database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Load Balancer</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ELB</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Cloud Load Balancing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Nginx Load Balancing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Delivering network request to replications</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53"/>
          <p:cNvSpPr txBox="1"/>
          <p:nvPr/>
        </p:nvSpPr>
        <p:spPr>
          <a:xfrm>
            <a:off x="954517" y="244558"/>
            <a:ext cx="7234965" cy="545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Barlow"/>
                <a:ea typeface="Barlow"/>
                <a:cs typeface="Barlow"/>
                <a:sym typeface="Barlow"/>
              </a:rPr>
              <a:t>SERVICES SELECTION</a:t>
            </a:r>
            <a:endParaRPr/>
          </a:p>
        </p:txBody>
      </p:sp>
      <p:graphicFrame>
        <p:nvGraphicFramePr>
          <p:cNvPr id="1869" name="Google Shape;1869;p53"/>
          <p:cNvGraphicFramePr/>
          <p:nvPr/>
        </p:nvGraphicFramePr>
        <p:xfrm>
          <a:off x="1160121" y="789710"/>
          <a:ext cx="3000000" cy="3000000"/>
        </p:xfrm>
        <a:graphic>
          <a:graphicData uri="http://schemas.openxmlformats.org/drawingml/2006/table">
            <a:tbl>
              <a:tblPr>
                <a:noFill/>
                <a:tableStyleId>{CF03303A-05B9-4DB7-A6EC-B54D78D694D9}</a:tableStyleId>
              </a:tblPr>
              <a:tblGrid>
                <a:gridCol w="1364750"/>
                <a:gridCol w="1364750"/>
                <a:gridCol w="1364750"/>
                <a:gridCol w="1364750"/>
                <a:gridCol w="1364750"/>
              </a:tblGrid>
              <a:tr h="8863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AWS</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GCP</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Local Machine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Usage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417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CDN</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Amazon Cloud Front</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Cloud CDN</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X</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Content Delivery Network</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Object Storage</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S3</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Firebase Storage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Local Storage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Object storage managment</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Routing</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Route 53</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X</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Nginx + DNS Config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Routing DNS to machine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Serverless</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AWS Lambda</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Firebase Function</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X</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Serverless service, building application without server</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54"/>
          <p:cNvSpPr txBox="1"/>
          <p:nvPr/>
        </p:nvSpPr>
        <p:spPr>
          <a:xfrm>
            <a:off x="954517" y="244558"/>
            <a:ext cx="7234965" cy="545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Barlow"/>
                <a:ea typeface="Barlow"/>
                <a:cs typeface="Barlow"/>
                <a:sym typeface="Barlow"/>
              </a:rPr>
              <a:t>SERVICES SELECTION</a:t>
            </a:r>
            <a:endParaRPr/>
          </a:p>
        </p:txBody>
      </p:sp>
      <p:graphicFrame>
        <p:nvGraphicFramePr>
          <p:cNvPr id="1875" name="Google Shape;1875;p54"/>
          <p:cNvGraphicFramePr/>
          <p:nvPr/>
        </p:nvGraphicFramePr>
        <p:xfrm>
          <a:off x="1160121" y="894165"/>
          <a:ext cx="3000000" cy="3000000"/>
        </p:xfrm>
        <a:graphic>
          <a:graphicData uri="http://schemas.openxmlformats.org/drawingml/2006/table">
            <a:tbl>
              <a:tblPr>
                <a:noFill/>
                <a:tableStyleId>{CF03303A-05B9-4DB7-A6EC-B54D78D694D9}</a:tableStyleId>
              </a:tblPr>
              <a:tblGrid>
                <a:gridCol w="1364750"/>
                <a:gridCol w="1364750"/>
                <a:gridCol w="1364750"/>
                <a:gridCol w="1364750"/>
                <a:gridCol w="1364750"/>
              </a:tblGrid>
              <a:tr h="8863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AWS</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GCP</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Local Machine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Usage</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417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Cache</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Elastic Cache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Memorystore</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Redis</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Reduce latency by caching data</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PaaS</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AWS Beanstalk</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Firebase Hosting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X</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Platform as a service for delivering web applications</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Auto Scaling</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AWS Auto Scaling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GCP Scaling</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Nginx + Kubenetes + Docker swarm</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2"/>
                          </a:solidFill>
                          <a:latin typeface="Barlow Semi Condensed"/>
                          <a:ea typeface="Barlow Semi Condensed"/>
                          <a:cs typeface="Barlow Semi Condensed"/>
                          <a:sym typeface="Barlow Semi Condensed"/>
                        </a:rPr>
                        <a:t>Auto scale your system when needed</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pic>
        <p:nvPicPr>
          <p:cNvPr id="1880" name="Google Shape;1880;p55"/>
          <p:cNvPicPr preferRelativeResize="0"/>
          <p:nvPr/>
        </p:nvPicPr>
        <p:blipFill rotWithShape="1">
          <a:blip r:embed="rId3">
            <a:alphaModFix/>
          </a:blip>
          <a:srcRect b="0" l="0" r="0" t="0"/>
          <a:stretch/>
        </p:blipFill>
        <p:spPr>
          <a:xfrm>
            <a:off x="3287853" y="159990"/>
            <a:ext cx="3362872" cy="43635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56"/>
          <p:cNvSpPr txBox="1"/>
          <p:nvPr/>
        </p:nvSpPr>
        <p:spPr>
          <a:xfrm>
            <a:off x="954517" y="431594"/>
            <a:ext cx="7234965" cy="545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Barlow"/>
                <a:ea typeface="Barlow"/>
                <a:cs typeface="Barlow"/>
                <a:sym typeface="Barlow"/>
              </a:rPr>
              <a:t>EVALUATION – AVERAGE RESPONSE TIME</a:t>
            </a:r>
            <a:endParaRPr/>
          </a:p>
        </p:txBody>
      </p:sp>
      <p:graphicFrame>
        <p:nvGraphicFramePr>
          <p:cNvPr id="1886" name="Google Shape;1886;p56"/>
          <p:cNvGraphicFramePr/>
          <p:nvPr/>
        </p:nvGraphicFramePr>
        <p:xfrm>
          <a:off x="954517" y="1518750"/>
          <a:ext cx="3000000" cy="3000000"/>
        </p:xfrm>
        <a:graphic>
          <a:graphicData uri="http://schemas.openxmlformats.org/drawingml/2006/table">
            <a:tbl>
              <a:tblPr>
                <a:noFill/>
                <a:tableStyleId>{CF03303A-05B9-4DB7-A6EC-B54D78D694D9}</a:tableStyleId>
              </a:tblPr>
              <a:tblGrid>
                <a:gridCol w="1724125"/>
                <a:gridCol w="1011375"/>
                <a:gridCol w="881975"/>
                <a:gridCol w="1205825"/>
                <a:gridCol w="1205825"/>
                <a:gridCol w="1205825"/>
              </a:tblGrid>
              <a:tr h="8863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2"/>
                          </a:solidFill>
                          <a:latin typeface="Barlow Semi Condensed Medium"/>
                          <a:ea typeface="Barlow Semi Condensed Medium"/>
                          <a:cs typeface="Barlow Semi Condensed Medium"/>
                          <a:sym typeface="Barlow Semi Condensed Medium"/>
                        </a:rPr>
                        <a:t>Normal</a:t>
                      </a:r>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800" u="none" cap="none" strike="noStrike">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417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5000</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1"/>
                          </a:solidFill>
                          <a:latin typeface="Barlow Semi Condensed Medium"/>
                          <a:ea typeface="Barlow Semi Condensed Medium"/>
                          <a:cs typeface="Barlow Semi Condensed Medium"/>
                          <a:sym typeface="Barlow Semi Condensed Medium"/>
                        </a:rPr>
                        <a:t>10000</a:t>
                      </a:r>
                      <a:endParaRPr sz="1400" u="none" cap="none" strike="noStrike">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57"/>
          <p:cNvSpPr txBox="1"/>
          <p:nvPr>
            <p:ph type="title"/>
          </p:nvPr>
        </p:nvSpPr>
        <p:spPr>
          <a:xfrm>
            <a:off x="1978607" y="2169450"/>
            <a:ext cx="5186779"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latin typeface="Arial"/>
                <a:ea typeface="Arial"/>
                <a:cs typeface="Arial"/>
                <a:sym typeface="Arial"/>
              </a:rPr>
              <a:t>RECAP</a:t>
            </a:r>
            <a:endParaRPr sz="2800">
              <a:latin typeface="Arial"/>
              <a:ea typeface="Arial"/>
              <a:cs typeface="Arial"/>
              <a:sym typeface="Arial"/>
            </a:endParaRPr>
          </a:p>
        </p:txBody>
      </p:sp>
      <p:sp>
        <p:nvSpPr>
          <p:cNvPr id="1892" name="Google Shape;1892;p57"/>
          <p:cNvSpPr txBox="1"/>
          <p:nvPr>
            <p:ph idx="2" type="title"/>
          </p:nvPr>
        </p:nvSpPr>
        <p:spPr>
          <a:xfrm>
            <a:off x="3279189" y="1010460"/>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06</a:t>
            </a:r>
            <a:endParaRPr sz="7200">
              <a:latin typeface="Arial"/>
              <a:ea typeface="Arial"/>
              <a:cs typeface="Arial"/>
              <a:sym typeface="Arial"/>
            </a:endParaRPr>
          </a:p>
        </p:txBody>
      </p:sp>
      <p:sp>
        <p:nvSpPr>
          <p:cNvPr id="1893" name="Google Shape;1893;p57"/>
          <p:cNvSpPr txBox="1"/>
          <p:nvPr>
            <p:ph idx="1" type="subTitle"/>
          </p:nvPr>
        </p:nvSpPr>
        <p:spPr>
          <a:xfrm>
            <a:off x="3263363" y="3063240"/>
            <a:ext cx="2617266" cy="45212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Remeber the keyphrases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58"/>
          <p:cNvSpPr txBox="1"/>
          <p:nvPr>
            <p:ph type="title"/>
          </p:nvPr>
        </p:nvSpPr>
        <p:spPr>
          <a:xfrm>
            <a:off x="2134154" y="378369"/>
            <a:ext cx="4875692"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THINGS YOU SHOULD KEEP IN MIND</a:t>
            </a:r>
            <a:endParaRPr/>
          </a:p>
        </p:txBody>
      </p:sp>
      <p:sp>
        <p:nvSpPr>
          <p:cNvPr id="1899" name="Google Shape;1899;p58"/>
          <p:cNvSpPr txBox="1"/>
          <p:nvPr>
            <p:ph idx="1" type="subTitle"/>
          </p:nvPr>
        </p:nvSpPr>
        <p:spPr>
          <a:xfrm>
            <a:off x="2198799" y="1470969"/>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Cloud Computing</a:t>
            </a:r>
            <a:endParaRPr/>
          </a:p>
        </p:txBody>
      </p:sp>
      <p:sp>
        <p:nvSpPr>
          <p:cNvPr id="1900" name="Google Shape;1900;p58"/>
          <p:cNvSpPr txBox="1"/>
          <p:nvPr>
            <p:ph idx="2" type="subTitle"/>
          </p:nvPr>
        </p:nvSpPr>
        <p:spPr>
          <a:xfrm>
            <a:off x="2106699" y="1928169"/>
            <a:ext cx="1949099" cy="6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Delivering computing services over the internet</a:t>
            </a:r>
            <a:endParaRPr/>
          </a:p>
        </p:txBody>
      </p:sp>
      <p:sp>
        <p:nvSpPr>
          <p:cNvPr id="1901" name="Google Shape;1901;p58"/>
          <p:cNvSpPr txBox="1"/>
          <p:nvPr>
            <p:ph idx="3" type="subTitle"/>
          </p:nvPr>
        </p:nvSpPr>
        <p:spPr>
          <a:xfrm>
            <a:off x="5488595" y="1403019"/>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Problems of Cloud Computing</a:t>
            </a:r>
            <a:endParaRPr/>
          </a:p>
        </p:txBody>
      </p:sp>
      <p:sp>
        <p:nvSpPr>
          <p:cNvPr id="1902" name="Google Shape;1902;p58"/>
          <p:cNvSpPr txBox="1"/>
          <p:nvPr>
            <p:ph idx="5" type="subTitle"/>
          </p:nvPr>
        </p:nvSpPr>
        <p:spPr>
          <a:xfrm>
            <a:off x="5291488" y="2837344"/>
            <a:ext cx="2109689"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Metrics to evaluate a cloud architecture</a:t>
            </a:r>
            <a:endParaRPr/>
          </a:p>
        </p:txBody>
      </p:sp>
      <p:sp>
        <p:nvSpPr>
          <p:cNvPr id="1903" name="Google Shape;1903;p58"/>
          <p:cNvSpPr txBox="1"/>
          <p:nvPr>
            <p:ph idx="6" type="subTitle"/>
          </p:nvPr>
        </p:nvSpPr>
        <p:spPr>
          <a:xfrm>
            <a:off x="5416178" y="3476335"/>
            <a:ext cx="1860307" cy="76315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Reliability, security, performance &amp; cost effeciency</a:t>
            </a:r>
            <a:endParaRPr/>
          </a:p>
        </p:txBody>
      </p:sp>
      <p:sp>
        <p:nvSpPr>
          <p:cNvPr id="1904" name="Google Shape;1904;p58"/>
          <p:cNvSpPr txBox="1"/>
          <p:nvPr>
            <p:ph idx="7" type="subTitle"/>
          </p:nvPr>
        </p:nvSpPr>
        <p:spPr>
          <a:xfrm>
            <a:off x="2106700" y="2986732"/>
            <a:ext cx="19491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Cloud Architectures</a:t>
            </a:r>
            <a:endParaRPr/>
          </a:p>
        </p:txBody>
      </p:sp>
      <p:sp>
        <p:nvSpPr>
          <p:cNvPr id="1905" name="Google Shape;1905;p58"/>
          <p:cNvSpPr txBox="1"/>
          <p:nvPr>
            <p:ph idx="8" type="subTitle"/>
          </p:nvPr>
        </p:nvSpPr>
        <p:spPr>
          <a:xfrm>
            <a:off x="1997712" y="3443932"/>
            <a:ext cx="2167075" cy="79493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There are thoundsands of architecture, you just need to know how they works</a:t>
            </a:r>
            <a:endParaRPr/>
          </a:p>
        </p:txBody>
      </p:sp>
      <p:sp>
        <p:nvSpPr>
          <p:cNvPr id="1906" name="Google Shape;1906;p58"/>
          <p:cNvSpPr txBox="1"/>
          <p:nvPr/>
        </p:nvSpPr>
        <p:spPr>
          <a:xfrm>
            <a:off x="5291488" y="1931494"/>
            <a:ext cx="2159114" cy="76315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Barlow Semi Condensed"/>
                <a:ea typeface="Barlow Semi Condensed"/>
                <a:cs typeface="Barlow Semi Condensed"/>
                <a:sym typeface="Barlow Semi Condensed"/>
              </a:rPr>
              <a:t>Identify the system architecture &amp; using services wisely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pic>
        <p:nvPicPr>
          <p:cNvPr descr="Untitled1" id="1911" name="Google Shape;1911;p59"/>
          <p:cNvPicPr preferRelativeResize="0"/>
          <p:nvPr/>
        </p:nvPicPr>
        <p:blipFill rotWithShape="1">
          <a:blip r:embed="rId3">
            <a:alphaModFix/>
          </a:blip>
          <a:srcRect b="0" l="0" r="0" t="0"/>
          <a:stretch/>
        </p:blipFill>
        <p:spPr>
          <a:xfrm>
            <a:off x="6350" y="3175"/>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5000"/>
                                        <p:tgtEl>
                                          <p:spTgt spid="1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descr="A picture containing graphical user interface&#10;&#10;Description automatically generated" id="1431" name="Google Shape;1431;p6"/>
          <p:cNvPicPr preferRelativeResize="0"/>
          <p:nvPr/>
        </p:nvPicPr>
        <p:blipFill rotWithShape="1">
          <a:blip r:embed="rId3">
            <a:alphaModFix/>
          </a:blip>
          <a:srcRect b="0" l="0" r="0" t="0"/>
          <a:stretch/>
        </p:blipFill>
        <p:spPr>
          <a:xfrm>
            <a:off x="3010916" y="1087441"/>
            <a:ext cx="3672581" cy="3672581"/>
          </a:xfrm>
          <a:prstGeom prst="rect">
            <a:avLst/>
          </a:prstGeom>
          <a:noFill/>
          <a:ln>
            <a:noFill/>
          </a:ln>
        </p:spPr>
      </p:pic>
      <p:pic>
        <p:nvPicPr>
          <p:cNvPr descr="A picture containing bubble chart&#10;&#10;Description automatically generated" id="1432" name="Google Shape;1432;p6"/>
          <p:cNvPicPr preferRelativeResize="0"/>
          <p:nvPr/>
        </p:nvPicPr>
        <p:blipFill rotWithShape="1">
          <a:blip r:embed="rId4">
            <a:alphaModFix/>
          </a:blip>
          <a:srcRect b="0" l="0" r="0" t="0"/>
          <a:stretch/>
        </p:blipFill>
        <p:spPr>
          <a:xfrm>
            <a:off x="2891068" y="1099625"/>
            <a:ext cx="3361863" cy="3361863"/>
          </a:xfrm>
          <a:prstGeom prst="rect">
            <a:avLst/>
          </a:prstGeom>
          <a:noFill/>
          <a:ln>
            <a:noFill/>
          </a:ln>
        </p:spPr>
      </p:pic>
      <p:sp>
        <p:nvSpPr>
          <p:cNvPr id="1433" name="Google Shape;1433;p6"/>
          <p:cNvSpPr txBox="1"/>
          <p:nvPr>
            <p:ph type="title"/>
          </p:nvPr>
        </p:nvSpPr>
        <p:spPr>
          <a:xfrm>
            <a:off x="2725444" y="813275"/>
            <a:ext cx="2121763"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600"/>
              <a:t>CLOUD</a:t>
            </a:r>
            <a:endParaRPr/>
          </a:p>
        </p:txBody>
      </p:sp>
      <p:sp>
        <p:nvSpPr>
          <p:cNvPr id="1434" name="Google Shape;1434;p6"/>
          <p:cNvSpPr txBox="1"/>
          <p:nvPr/>
        </p:nvSpPr>
        <p:spPr>
          <a:xfrm>
            <a:off x="3532851" y="813275"/>
            <a:ext cx="4048679"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rPr b="0" i="0" lang="en-US" sz="3600" u="none" cap="none" strike="noStrike">
                <a:solidFill>
                  <a:schemeClr val="dk2"/>
                </a:solidFill>
                <a:latin typeface="Fjalla One"/>
                <a:ea typeface="Fjalla One"/>
                <a:cs typeface="Fjalla One"/>
                <a:sym typeface="Fjalla One"/>
              </a:rPr>
              <a:t>COMPUTING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432"/>
                                        </p:tgtEl>
                                      </p:cBhvr>
                                    </p:animEffect>
                                    <p:set>
                                      <p:cBhvr>
                                        <p:cTn dur="1" fill="hold">
                                          <p:stCondLst>
                                            <p:cond delay="500"/>
                                          </p:stCondLst>
                                        </p:cTn>
                                        <p:tgtEl>
                                          <p:spTgt spid="14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pic>
        <p:nvPicPr>
          <p:cNvPr descr="Logo&#10;&#10;Description automatically generated" id="1916" name="Google Shape;1916;p6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6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sz="6100"/>
              <a:t>REFRERENCES</a:t>
            </a:r>
            <a:endParaRPr sz="6100"/>
          </a:p>
        </p:txBody>
      </p:sp>
      <p:sp>
        <p:nvSpPr>
          <p:cNvPr id="1922" name="Google Shape;1922;p61"/>
          <p:cNvSpPr txBox="1"/>
          <p:nvPr>
            <p:ph idx="1" type="body"/>
          </p:nvPr>
        </p:nvSpPr>
        <p:spPr>
          <a:xfrm>
            <a:off x="723900" y="1710075"/>
            <a:ext cx="7705500" cy="22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dk1"/>
                </a:solidFill>
                <a:latin typeface="Arial"/>
                <a:ea typeface="Arial"/>
                <a:cs typeface="Arial"/>
                <a:sym typeface="Arial"/>
                <a:hlinkClick r:id="rId3">
                  <a:extLst>
                    <a:ext uri="{A12FA001-AC4F-418D-AE19-62706E023703}">
                      <ahyp:hlinkClr val="tx"/>
                    </a:ext>
                  </a:extLst>
                </a:hlinkClick>
              </a:rPr>
              <a:t>AWS Well-Architected Framework - AWS Well-Architected Framework (amazon.com)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sz="1200" u="sng">
                <a:solidFill>
                  <a:schemeClr val="dk1"/>
                </a:solidFill>
                <a:latin typeface="Arial"/>
                <a:ea typeface="Arial"/>
                <a:cs typeface="Arial"/>
                <a:sym typeface="Arial"/>
                <a:hlinkClick r:id="rId4">
                  <a:extLst>
                    <a:ext uri="{A12FA001-AC4F-418D-AE19-62706E023703}">
                      <ahyp:hlinkClr val="tx"/>
                    </a:ext>
                  </a:extLst>
                </a:hlinkClick>
              </a:rPr>
              <a:t>Web Application Hosting in the AWS Cloud - Web Application Hosting in the AWS Cloud (amazon.com)</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US" sz="1200" u="sng">
                <a:solidFill>
                  <a:schemeClr val="dk1"/>
                </a:solidFill>
                <a:latin typeface="Arial"/>
                <a:ea typeface="Arial"/>
                <a:cs typeface="Arial"/>
                <a:sym typeface="Arial"/>
                <a:hlinkClick r:id="rId5">
                  <a:extLst>
                    <a:ext uri="{A12FA001-AC4F-418D-AE19-62706E023703}">
                      <ahyp:hlinkClr val="tx"/>
                    </a:ext>
                  </a:extLst>
                </a:hlinkClick>
              </a:rPr>
              <a:t>AWS Whitepapers &amp; Guides (amazon.com)</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US" sz="1200" u="sng">
                <a:solidFill>
                  <a:schemeClr val="dk1"/>
                </a:solidFill>
                <a:latin typeface="Arial"/>
                <a:ea typeface="Arial"/>
                <a:cs typeface="Arial"/>
                <a:sym typeface="Arial"/>
                <a:hlinkClick r:id="rId6">
                  <a:extLst>
                    <a:ext uri="{A12FA001-AC4F-418D-AE19-62706E023703}">
                      <ahyp:hlinkClr val="tx"/>
                    </a:ext>
                  </a:extLst>
                </a:hlinkClick>
              </a:rPr>
              <a:t>Cloud Computing Services  |  Google Cloud</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US" sz="1200" u="sng">
                <a:solidFill>
                  <a:schemeClr val="dk1"/>
                </a:solidFill>
                <a:latin typeface="Arial"/>
                <a:ea typeface="Arial"/>
                <a:cs typeface="Arial"/>
                <a:sym typeface="Arial"/>
                <a:hlinkClick r:id="rId7">
                  <a:extLst>
                    <a:ext uri="{A12FA001-AC4F-418D-AE19-62706E023703}">
                      <ahyp:hlinkClr val="tx"/>
                    </a:ext>
                  </a:extLst>
                </a:hlinkClick>
              </a:rPr>
              <a:t>Firebase (google.com)</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US" u="sng">
                <a:solidFill>
                  <a:schemeClr val="dk1"/>
                </a:solidFill>
                <a:latin typeface="Arial"/>
                <a:ea typeface="Arial"/>
                <a:cs typeface="Arial"/>
                <a:sym typeface="Arial"/>
                <a:hlinkClick r:id="rId8">
                  <a:extLst>
                    <a:ext uri="{A12FA001-AC4F-418D-AE19-62706E023703}">
                      <ahyp:hlinkClr val="tx"/>
                    </a:ext>
                  </a:extLst>
                </a:hlinkClick>
              </a:rPr>
              <a:t>thinhlh/cloud-architecture-sample (github.com)</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g17161a86128_0_0"/>
          <p:cNvSpPr txBox="1"/>
          <p:nvPr>
            <p:ph type="title"/>
          </p:nvPr>
        </p:nvSpPr>
        <p:spPr>
          <a:xfrm>
            <a:off x="2825495" y="1001961"/>
            <a:ext cx="3483900" cy="56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sz="7200"/>
              <a:t>Thanks!</a:t>
            </a:r>
            <a:endParaRPr sz="7200"/>
          </a:p>
        </p:txBody>
      </p:sp>
      <p:sp>
        <p:nvSpPr>
          <p:cNvPr id="1928" name="Google Shape;1928;g17161a86128_0_0"/>
          <p:cNvSpPr txBox="1"/>
          <p:nvPr>
            <p:ph idx="1" type="subTitle"/>
          </p:nvPr>
        </p:nvSpPr>
        <p:spPr>
          <a:xfrm>
            <a:off x="2558121" y="2308142"/>
            <a:ext cx="4018500" cy="16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sz="2800">
                <a:solidFill>
                  <a:schemeClr val="accent1"/>
                </a:solidFill>
                <a:latin typeface="Barlow Semi Condensed"/>
                <a:ea typeface="Barlow Semi Condensed"/>
                <a:cs typeface="Barlow Semi Condensed"/>
                <a:sym typeface="Barlow Semi Condensed"/>
              </a:rPr>
              <a:t>Do you have any questions?</a:t>
            </a:r>
            <a:endParaRPr sz="2800">
              <a:solidFill>
                <a:schemeClr val="accent1"/>
              </a:solidFill>
              <a:latin typeface="Barlow Semi Condensed"/>
              <a:ea typeface="Barlow Semi Condensed"/>
              <a:cs typeface="Barlow Semi Condensed"/>
              <a:sym typeface="Barlow Semi Condensed"/>
            </a:endParaRPr>
          </a:p>
          <a:p>
            <a:pPr indent="0" lvl="0" marL="0" rtl="0" algn="ctr">
              <a:lnSpc>
                <a:spcPct val="100000"/>
              </a:lnSpc>
              <a:spcBef>
                <a:spcPts val="0"/>
              </a:spcBef>
              <a:spcAft>
                <a:spcPts val="0"/>
              </a:spcAft>
              <a:buClr>
                <a:schemeClr val="dk1"/>
              </a:buClr>
              <a:buSzPts val="1100"/>
              <a:buFont typeface="Arial"/>
              <a:buNone/>
            </a:pPr>
            <a:r>
              <a:t/>
            </a:r>
            <a:endParaRPr>
              <a:solidFill>
                <a:srgbClr val="595959"/>
              </a:solidFill>
              <a:latin typeface="Barlow Semi Condensed"/>
              <a:ea typeface="Barlow Semi Condensed"/>
              <a:cs typeface="Barlow Semi Condensed"/>
              <a:sym typeface="Barlow Semi Condensed"/>
            </a:endParaRPr>
          </a:p>
          <a:p>
            <a:pPr indent="0" lvl="0" marL="0" rtl="0" algn="ctr">
              <a:lnSpc>
                <a:spcPct val="100000"/>
              </a:lnSpc>
              <a:spcBef>
                <a:spcPts val="0"/>
              </a:spcBef>
              <a:spcAft>
                <a:spcPts val="0"/>
              </a:spcAft>
              <a:buClr>
                <a:schemeClr val="dk1"/>
              </a:buClr>
              <a:buSzPts val="1100"/>
              <a:buFont typeface="Arial"/>
              <a:buNone/>
            </a:pPr>
            <a:r>
              <a:t/>
            </a:r>
            <a:endParaRPr u="sng">
              <a:solidFill>
                <a:srgbClr val="77C6FC"/>
              </a:solidFill>
              <a:hlinkClick r:id="rId3">
                <a:extLst>
                  <a:ext uri="{A12FA001-AC4F-418D-AE19-62706E023703}">
                    <ahyp:hlinkClr val="tx"/>
                  </a:ext>
                </a:extLst>
              </a:hlinkClick>
            </a:endParaRPr>
          </a:p>
          <a:p>
            <a:pPr indent="0" lvl="0" marL="0" rtl="0" algn="ctr">
              <a:lnSpc>
                <a:spcPct val="100000"/>
              </a:lnSpc>
              <a:spcBef>
                <a:spcPts val="0"/>
              </a:spcBef>
              <a:spcAft>
                <a:spcPts val="0"/>
              </a:spcAft>
              <a:buClr>
                <a:schemeClr val="dk1"/>
              </a:buClr>
              <a:buSzPts val="1100"/>
              <a:buFont typeface="Arial"/>
              <a:buNone/>
            </a:pPr>
            <a:r>
              <a:rPr lang="en-US" u="sng">
                <a:solidFill>
                  <a:schemeClr val="dk1"/>
                </a:solidFill>
                <a:hlinkClick r:id="rId4">
                  <a:extLst>
                    <a:ext uri="{A12FA001-AC4F-418D-AE19-62706E023703}">
                      <ahyp:hlinkClr val="tx"/>
                    </a:ext>
                  </a:extLst>
                </a:hlinkClick>
              </a:rPr>
              <a:t>official@hoangthinh.me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8" name="Shape 1438"/>
        <p:cNvGrpSpPr/>
        <p:nvPr/>
      </p:nvGrpSpPr>
      <p:grpSpPr>
        <a:xfrm>
          <a:off x="0" y="0"/>
          <a:ext cx="0" cy="0"/>
          <a:chOff x="0" y="0"/>
          <a:chExt cx="0" cy="0"/>
        </a:xfrm>
      </p:grpSpPr>
      <p:sp>
        <p:nvSpPr>
          <p:cNvPr id="1439" name="Google Shape;1439;p7"/>
          <p:cNvSpPr txBox="1"/>
          <p:nvPr/>
        </p:nvSpPr>
        <p:spPr>
          <a:xfrm>
            <a:off x="2175299" y="2362805"/>
            <a:ext cx="5264188"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6A737D"/>
                </a:solidFill>
                <a:latin typeface="Arial"/>
                <a:ea typeface="Arial"/>
                <a:cs typeface="Arial"/>
                <a:sym typeface="Arial"/>
              </a:rPr>
              <a:t>Cloud Computing is the root of microservice we often sees nowadays</a:t>
            </a:r>
            <a:br>
              <a:rPr b="0" i="0" lang="en-US" sz="1400" u="none" cap="none" strike="noStrike">
                <a:solidFill>
                  <a:srgbClr val="000000"/>
                </a:solidFill>
                <a:latin typeface="Arial"/>
                <a:ea typeface="Arial"/>
                <a:cs typeface="Arial"/>
                <a:sym typeface="Arial"/>
              </a:rPr>
            </a:br>
            <a:r>
              <a:rPr b="0" i="0" lang="en-US" sz="1400" u="none" cap="none" strike="noStrike">
                <a:solidFill>
                  <a:srgbClr val="6A737D"/>
                </a:solidFill>
                <a:latin typeface="Arial"/>
                <a:ea typeface="Arial"/>
                <a:cs typeface="Arial"/>
                <a:sym typeface="Arial"/>
              </a:rPr>
              <a:t>Simply say, cloud computing is the delivery of computing services—including servers, storage, databases, networking, software, analytics, intelligence,… —over the Internet (“the cloud”)</a:t>
            </a:r>
            <a:endParaRPr b="0" i="0" sz="1400" u="none" cap="none" strike="noStrike">
              <a:solidFill>
                <a:srgbClr val="000000"/>
              </a:solidFill>
              <a:latin typeface="Arial"/>
              <a:ea typeface="Arial"/>
              <a:cs typeface="Arial"/>
              <a:sym typeface="Arial"/>
            </a:endParaRPr>
          </a:p>
        </p:txBody>
      </p:sp>
      <p:sp>
        <p:nvSpPr>
          <p:cNvPr id="1440" name="Google Shape;1440;p7"/>
          <p:cNvSpPr txBox="1"/>
          <p:nvPr/>
        </p:nvSpPr>
        <p:spPr>
          <a:xfrm>
            <a:off x="3409026" y="1287263"/>
            <a:ext cx="252986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DEFINITION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descr="A blue clock with black hands&#10;&#10;Description automatically generated with low confidence" id="1445" name="Google Shape;1445;p8"/>
          <p:cNvPicPr preferRelativeResize="0"/>
          <p:nvPr/>
        </p:nvPicPr>
        <p:blipFill rotWithShape="1">
          <a:blip r:embed="rId3">
            <a:alphaModFix/>
          </a:blip>
          <a:srcRect b="0" l="0" r="0" t="0"/>
          <a:stretch/>
        </p:blipFill>
        <p:spPr>
          <a:xfrm>
            <a:off x="4321195" y="2811556"/>
            <a:ext cx="501609" cy="501609"/>
          </a:xfrm>
          <a:prstGeom prst="rect">
            <a:avLst/>
          </a:prstGeom>
          <a:noFill/>
          <a:ln>
            <a:noFill/>
          </a:ln>
        </p:spPr>
      </p:pic>
      <p:pic>
        <p:nvPicPr>
          <p:cNvPr descr="A picture containing shape&#10;&#10;Description automatically generated" id="1446" name="Google Shape;1446;p8"/>
          <p:cNvPicPr preferRelativeResize="0"/>
          <p:nvPr/>
        </p:nvPicPr>
        <p:blipFill rotWithShape="1">
          <a:blip r:embed="rId4">
            <a:alphaModFix/>
          </a:blip>
          <a:srcRect b="0" l="0" r="0" t="0"/>
          <a:stretch/>
        </p:blipFill>
        <p:spPr>
          <a:xfrm>
            <a:off x="6344862" y="2652635"/>
            <a:ext cx="819446" cy="819446"/>
          </a:xfrm>
          <a:prstGeom prst="rect">
            <a:avLst/>
          </a:prstGeom>
          <a:noFill/>
          <a:ln>
            <a:noFill/>
          </a:ln>
        </p:spPr>
      </p:pic>
      <p:pic>
        <p:nvPicPr>
          <p:cNvPr descr="Shape&#10;&#10;Description automatically generated" id="1447" name="Google Shape;1447;p8"/>
          <p:cNvPicPr preferRelativeResize="0"/>
          <p:nvPr/>
        </p:nvPicPr>
        <p:blipFill rotWithShape="1">
          <a:blip r:embed="rId5">
            <a:alphaModFix/>
          </a:blip>
          <a:srcRect b="0" l="0" r="0" t="0"/>
          <a:stretch/>
        </p:blipFill>
        <p:spPr>
          <a:xfrm>
            <a:off x="2040902" y="2703578"/>
            <a:ext cx="717560" cy="717560"/>
          </a:xfrm>
          <a:prstGeom prst="rect">
            <a:avLst/>
          </a:prstGeom>
          <a:noFill/>
          <a:ln>
            <a:noFill/>
          </a:ln>
        </p:spPr>
      </p:pic>
      <p:pic>
        <p:nvPicPr>
          <p:cNvPr descr="A close-up of a pen&#10;&#10;Description automatically generated with low confidence" id="1448" name="Google Shape;1448;p8"/>
          <p:cNvPicPr preferRelativeResize="0"/>
          <p:nvPr/>
        </p:nvPicPr>
        <p:blipFill rotWithShape="1">
          <a:blip r:embed="rId6">
            <a:alphaModFix/>
          </a:blip>
          <a:srcRect b="0" l="0" r="0" t="0"/>
          <a:stretch/>
        </p:blipFill>
        <p:spPr>
          <a:xfrm>
            <a:off x="6403421" y="1034605"/>
            <a:ext cx="612600" cy="612600"/>
          </a:xfrm>
          <a:prstGeom prst="rect">
            <a:avLst/>
          </a:prstGeom>
          <a:noFill/>
          <a:ln>
            <a:noFill/>
          </a:ln>
        </p:spPr>
      </p:pic>
      <p:pic>
        <p:nvPicPr>
          <p:cNvPr descr="Icon&#10;&#10;Description automatically generated with low confidence" id="1449" name="Google Shape;1449;p8"/>
          <p:cNvPicPr preferRelativeResize="0"/>
          <p:nvPr/>
        </p:nvPicPr>
        <p:blipFill rotWithShape="1">
          <a:blip r:embed="rId7">
            <a:alphaModFix/>
          </a:blip>
          <a:srcRect b="0" l="0" r="0" t="0"/>
          <a:stretch/>
        </p:blipFill>
        <p:spPr>
          <a:xfrm>
            <a:off x="1999360" y="857559"/>
            <a:ext cx="874291" cy="874291"/>
          </a:xfrm>
          <a:prstGeom prst="rect">
            <a:avLst/>
          </a:prstGeom>
          <a:noFill/>
          <a:ln>
            <a:noFill/>
          </a:ln>
        </p:spPr>
      </p:pic>
      <p:pic>
        <p:nvPicPr>
          <p:cNvPr descr="Icon&#10;&#10;Description automatically generated" id="1450" name="Google Shape;1450;p8"/>
          <p:cNvPicPr preferRelativeResize="0"/>
          <p:nvPr/>
        </p:nvPicPr>
        <p:blipFill rotWithShape="1">
          <a:blip r:embed="rId8">
            <a:alphaModFix/>
          </a:blip>
          <a:srcRect b="0" l="0" r="0" t="0"/>
          <a:stretch/>
        </p:blipFill>
        <p:spPr>
          <a:xfrm>
            <a:off x="4265700" y="1074227"/>
            <a:ext cx="612600" cy="612600"/>
          </a:xfrm>
          <a:prstGeom prst="rect">
            <a:avLst/>
          </a:prstGeom>
          <a:noFill/>
          <a:ln>
            <a:noFill/>
          </a:ln>
        </p:spPr>
      </p:pic>
      <p:sp>
        <p:nvSpPr>
          <p:cNvPr id="1451" name="Google Shape;1451;p8"/>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dk1"/>
                </a:solidFill>
                <a:latin typeface="Barlow Semi Condensed"/>
                <a:ea typeface="Barlow Semi Condensed"/>
                <a:cs typeface="Barlow Semi Condensed"/>
                <a:sym typeface="Barlow Semi Condensed"/>
              </a:rPr>
              <a:t>Make application globally in minutes</a:t>
            </a:r>
            <a:endParaRPr/>
          </a:p>
        </p:txBody>
      </p:sp>
      <p:sp>
        <p:nvSpPr>
          <p:cNvPr id="1452" name="Google Shape;1452;p8"/>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Performance</a:t>
            </a:r>
            <a:endParaRPr/>
          </a:p>
        </p:txBody>
      </p:sp>
      <p:sp>
        <p:nvSpPr>
          <p:cNvPr id="1453" name="Google Shape;1453;p8"/>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Cost</a:t>
            </a:r>
            <a:endParaRPr/>
          </a:p>
        </p:txBody>
      </p:sp>
      <p:sp>
        <p:nvSpPr>
          <p:cNvPr id="1454" name="Google Shape;1454;p8"/>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Global Scale</a:t>
            </a:r>
            <a:endParaRPr/>
          </a:p>
        </p:txBody>
      </p:sp>
      <p:sp>
        <p:nvSpPr>
          <p:cNvPr id="1455" name="Google Shape;1455;p8"/>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Increase performance with microservices</a:t>
            </a:r>
            <a:endParaRPr>
              <a:latin typeface="Barlow Semi Condensed"/>
              <a:ea typeface="Barlow Semi Condensed"/>
              <a:cs typeface="Barlow Semi Condensed"/>
              <a:sym typeface="Barlow Semi Condensed"/>
            </a:endParaRPr>
          </a:p>
        </p:txBody>
      </p:sp>
      <p:sp>
        <p:nvSpPr>
          <p:cNvPr id="1456" name="Google Shape;1456;p8"/>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You get what you pay</a:t>
            </a:r>
            <a:endParaRPr>
              <a:latin typeface="Barlow Semi Condensed"/>
              <a:ea typeface="Barlow Semi Condensed"/>
              <a:cs typeface="Barlow Semi Condensed"/>
              <a:sym typeface="Barlow Semi Condensed"/>
            </a:endParaRPr>
          </a:p>
        </p:txBody>
      </p:sp>
      <p:sp>
        <p:nvSpPr>
          <p:cNvPr id="1457" name="Google Shape;1457;p8"/>
          <p:cNvSpPr txBox="1"/>
          <p:nvPr>
            <p:ph type="title"/>
          </p:nvPr>
        </p:nvSpPr>
        <p:spPr>
          <a:xfrm>
            <a:off x="2468541" y="425072"/>
            <a:ext cx="4206917"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Benefits Of Cloud Computing</a:t>
            </a:r>
            <a:endParaRPr/>
          </a:p>
        </p:txBody>
      </p:sp>
      <p:sp>
        <p:nvSpPr>
          <p:cNvPr id="1458" name="Google Shape;1458;p8"/>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Security</a:t>
            </a:r>
            <a:endParaRPr/>
          </a:p>
        </p:txBody>
      </p:sp>
      <p:sp>
        <p:nvSpPr>
          <p:cNvPr id="1459" name="Google Shape;1459;p8"/>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Secure your system with a click</a:t>
            </a:r>
            <a:endParaRPr>
              <a:latin typeface="Barlow Semi Condensed"/>
              <a:ea typeface="Barlow Semi Condensed"/>
              <a:cs typeface="Barlow Semi Condensed"/>
              <a:sym typeface="Barlow Semi Condensed"/>
            </a:endParaRPr>
          </a:p>
        </p:txBody>
      </p:sp>
      <p:sp>
        <p:nvSpPr>
          <p:cNvPr id="1460" name="Google Shape;1460;p8"/>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Productivity</a:t>
            </a:r>
            <a:endParaRPr/>
          </a:p>
        </p:txBody>
      </p:sp>
      <p:sp>
        <p:nvSpPr>
          <p:cNvPr id="1461" name="Google Shape;1461;p8"/>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Reduce your deployment time</a:t>
            </a:r>
            <a:endParaRPr>
              <a:latin typeface="Barlow Semi Condensed"/>
              <a:ea typeface="Barlow Semi Condensed"/>
              <a:cs typeface="Barlow Semi Condensed"/>
              <a:sym typeface="Barlow Semi Condensed"/>
            </a:endParaRPr>
          </a:p>
        </p:txBody>
      </p:sp>
      <p:sp>
        <p:nvSpPr>
          <p:cNvPr id="1462" name="Google Shape;1462;p8"/>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Reliability</a:t>
            </a:r>
            <a:endParaRPr/>
          </a:p>
        </p:txBody>
      </p:sp>
      <p:sp>
        <p:nvSpPr>
          <p:cNvPr id="1463" name="Google Shape;1463;p8"/>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Barlow Semi Condensed"/>
                <a:ea typeface="Barlow Semi Condensed"/>
                <a:cs typeface="Barlow Semi Condensed"/>
                <a:sym typeface="Barlow Semi Condensed"/>
              </a:rPr>
              <a:t>Fault tolerance and service monitoring</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9"/>
          <p:cNvSpPr txBox="1"/>
          <p:nvPr>
            <p:ph type="title"/>
          </p:nvPr>
        </p:nvSpPr>
        <p:spPr>
          <a:xfrm>
            <a:off x="1978609" y="2080260"/>
            <a:ext cx="5186779" cy="8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000">
                <a:latin typeface="Arial"/>
                <a:ea typeface="Arial"/>
                <a:cs typeface="Arial"/>
                <a:sym typeface="Arial"/>
              </a:rPr>
              <a:t>Problems of Cloud Computing</a:t>
            </a:r>
            <a:endParaRPr sz="4000">
              <a:latin typeface="Arial"/>
              <a:ea typeface="Arial"/>
              <a:cs typeface="Arial"/>
              <a:sym typeface="Arial"/>
            </a:endParaRPr>
          </a:p>
        </p:txBody>
      </p:sp>
      <p:sp>
        <p:nvSpPr>
          <p:cNvPr id="1469" name="Google Shape;1469;p9"/>
          <p:cNvSpPr txBox="1"/>
          <p:nvPr>
            <p:ph idx="2" type="title"/>
          </p:nvPr>
        </p:nvSpPr>
        <p:spPr>
          <a:xfrm>
            <a:off x="3279189" y="1010460"/>
            <a:ext cx="2585621" cy="10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7200">
                <a:latin typeface="Arial"/>
                <a:ea typeface="Arial"/>
                <a:cs typeface="Arial"/>
                <a:sym typeface="Arial"/>
              </a:rPr>
              <a:t>02</a:t>
            </a:r>
            <a:endParaRPr sz="7200">
              <a:latin typeface="Arial"/>
              <a:ea typeface="Arial"/>
              <a:cs typeface="Arial"/>
              <a:sym typeface="Arial"/>
            </a:endParaRPr>
          </a:p>
        </p:txBody>
      </p:sp>
      <p:sp>
        <p:nvSpPr>
          <p:cNvPr id="1470" name="Google Shape;1470;p9"/>
          <p:cNvSpPr txBox="1"/>
          <p:nvPr>
            <p:ph idx="1" type="subTitle"/>
          </p:nvPr>
        </p:nvSpPr>
        <p:spPr>
          <a:xfrm>
            <a:off x="3083877" y="3150060"/>
            <a:ext cx="2976241"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latin typeface="Barlow Semi Condensed"/>
                <a:ea typeface="Barlow Semi Condensed"/>
                <a:cs typeface="Barlow Semi Condensed"/>
                <a:sym typeface="Barlow Semi Condensed"/>
              </a:rPr>
              <a:t>Why Cloud Computing still have it own problems?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